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0" r:id="rId4"/>
    <p:sldId id="267" r:id="rId5"/>
    <p:sldId id="259" r:id="rId6"/>
    <p:sldId id="269" r:id="rId7"/>
    <p:sldId id="270" r:id="rId8"/>
    <p:sldId id="271" r:id="rId9"/>
    <p:sldId id="272" r:id="rId10"/>
    <p:sldId id="273" r:id="rId11"/>
    <p:sldId id="274" r:id="rId12"/>
    <p:sldId id="275" r:id="rId13"/>
    <p:sldId id="276" r:id="rId14"/>
    <p:sldId id="278"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07" autoAdjust="0"/>
  </p:normalViewPr>
  <p:slideViewPr>
    <p:cSldViewPr snapToGrid="0">
      <p:cViewPr varScale="1">
        <p:scale>
          <a:sx n="70" d="100"/>
          <a:sy n="70" d="100"/>
        </p:scale>
        <p:origin x="1308" y="60"/>
      </p:cViewPr>
      <p:guideLst/>
    </p:cSldViewPr>
  </p:slideViewPr>
  <p:notesTextViewPr>
    <p:cViewPr>
      <p:scale>
        <a:sx n="1" d="1"/>
        <a:sy n="1" d="1"/>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E063E-8B23-42EA-B73C-326DF387A1C5}" type="datetimeFigureOut">
              <a:rPr lang="en-US" smtClean="0"/>
              <a:t>10/12/2014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B1007-FB13-4569-8EED-E51CC01F6746}" type="slidenum">
              <a:rPr lang="en-US" smtClean="0"/>
              <a:t>‹#›</a:t>
            </a:fld>
            <a:endParaRPr lang="en-US"/>
          </a:p>
        </p:txBody>
      </p:sp>
    </p:spTree>
    <p:extLst>
      <p:ext uri="{BB962C8B-B14F-4D97-AF65-F5344CB8AC3E}">
        <p14:creationId xmlns:p14="http://schemas.microsoft.com/office/powerpoint/2010/main" val="395732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sure that most everyone here knows a problem list is simply a listing of a patients health issues, such as diagnoses, symptoms,</a:t>
            </a:r>
            <a:r>
              <a:rPr lang="en-US" baseline="0" dirty="0" smtClean="0"/>
              <a:t> and medical history.</a:t>
            </a:r>
          </a:p>
          <a:p>
            <a:endParaRPr lang="en-US" baseline="0" dirty="0" smtClean="0"/>
          </a:p>
          <a:p>
            <a:r>
              <a:rPr lang="en-US" baseline="0" dirty="0" smtClean="0"/>
              <a:t>But did you know that if a patient’s clinician keep an up to date and accurate problem list, that patient </a:t>
            </a:r>
          </a:p>
          <a:p>
            <a:pPr marL="228600" indent="-228600">
              <a:buAutoNum type="arabicPeriod"/>
            </a:pPr>
            <a:r>
              <a:rPr lang="en-US" baseline="0" dirty="0" smtClean="0"/>
              <a:t>generally receives better care?</a:t>
            </a:r>
          </a:p>
          <a:p>
            <a:pPr marL="228600" indent="-228600">
              <a:buAutoNum type="arabicPeriod"/>
            </a:pPr>
            <a:r>
              <a:rPr lang="en-US" baseline="0" dirty="0" smtClean="0"/>
              <a:t>has less frequent omissions of care</a:t>
            </a:r>
          </a:p>
          <a:p>
            <a:pPr marL="228600" indent="-228600">
              <a:buAutoNum type="arabicPeriod"/>
            </a:pPr>
            <a:r>
              <a:rPr lang="en-US" baseline="0" dirty="0" smtClean="0"/>
              <a:t>And benefits from evidence based care more frequently?</a:t>
            </a:r>
          </a:p>
          <a:p>
            <a:pPr marL="228600" indent="-228600">
              <a:buAutoNum type="arabicPeriod"/>
            </a:pPr>
            <a:endParaRPr lang="en-US" baseline="0" dirty="0" smtClean="0"/>
          </a:p>
          <a:p>
            <a:pPr marL="0" indent="0">
              <a:buNone/>
            </a:pPr>
            <a:r>
              <a:rPr lang="en-US" baseline="0" dirty="0" smtClean="0"/>
              <a:t>However, for all the good that they can do, problem lists are not used effectively.</a:t>
            </a:r>
          </a:p>
          <a:p>
            <a:pPr marL="0" indent="0">
              <a:buNone/>
            </a:pPr>
            <a:r>
              <a:rPr lang="en-US" baseline="0" dirty="0" smtClean="0"/>
              <a:t>They are mostly inaccurate, incomplete, or out of date. In fact, in one study, it was found that for conditions as important as coronary artery disease and hypertension, only 50% of the patients with these diagnoses had any mention of it on their problem list.</a:t>
            </a:r>
          </a:p>
          <a:p>
            <a:pPr marL="0" indent="0">
              <a:buNone/>
            </a:pPr>
            <a:endParaRPr lang="en-US" baseline="0" dirty="0" smtClean="0"/>
          </a:p>
          <a:p>
            <a:pPr marL="0" indent="0">
              <a:buNone/>
            </a:pPr>
            <a:r>
              <a:rPr lang="en-US" baseline="0" dirty="0" smtClean="0"/>
              <a:t>Problem lists are also plagued by a lack of ownership.  There is disagreement about who owns a problem once it is added to a patients list. This confusion leads to no one wanting to update a problem they did not personally add, which inevitably leads to duplicate problems added to this, which clutters it, making it less usable.</a:t>
            </a:r>
          </a:p>
          <a:p>
            <a:pPr marL="0" indent="0">
              <a:buNone/>
            </a:pPr>
            <a:endParaRPr lang="en-US" baseline="0" dirty="0" smtClean="0"/>
          </a:p>
          <a:p>
            <a:pPr marL="0" indent="0">
              <a:buNone/>
            </a:pPr>
            <a:r>
              <a:rPr lang="en-US" baseline="0" dirty="0" smtClean="0"/>
              <a:t>When that rare clinician does actually use the problem list, the concepts they are looking for may not exist, or are hard to find.  This requires them to add the problem as free-text. These types of concepts do not trigger decision support for evidence based guidelines, nor are they readily computable for aggregating into population reports, or for research.</a:t>
            </a:r>
          </a:p>
          <a:p>
            <a:pPr marL="0" indent="0">
              <a:buNone/>
            </a:pPr>
            <a:endParaRPr lang="en-US" baseline="0" dirty="0" smtClean="0"/>
          </a:p>
          <a:p>
            <a:pPr marL="0" indent="0">
              <a:buNone/>
            </a:pPr>
            <a:r>
              <a:rPr lang="en-US" baseline="0" dirty="0" smtClean="0"/>
              <a:t>Add to this the fact that some organizations actually keep multiple problem lists for a single patient, and it is easy to understand why so many clinicians don’t even bother with the problem list at all.</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3</a:t>
            </a:fld>
            <a:endParaRPr lang="en-US"/>
          </a:p>
        </p:txBody>
      </p:sp>
    </p:spTree>
    <p:extLst>
      <p:ext uri="{BB962C8B-B14F-4D97-AF65-F5344CB8AC3E}">
        <p14:creationId xmlns:p14="http://schemas.microsoft.com/office/powerpoint/2010/main" val="75064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improve the comprehension of complex problem lists, and to see patterns in a patient’s health history, a timeline view of the problem list was created.</a:t>
            </a:r>
          </a:p>
          <a:p>
            <a:endParaRPr lang="en-US" dirty="0" smtClean="0"/>
          </a:p>
          <a:p>
            <a:r>
              <a:rPr lang="en-US" sz="1200" b="0" i="0" kern="1200" dirty="0" smtClean="0">
                <a:solidFill>
                  <a:schemeClr val="tx1"/>
                </a:solidFill>
                <a:effectLst/>
                <a:latin typeface="+mn-lt"/>
                <a:ea typeface="+mn-ea"/>
                <a:cs typeface="+mn-cs"/>
              </a:rPr>
              <a:t>Health issues currently </a:t>
            </a:r>
            <a:r>
              <a:rPr lang="en-US" sz="1200" b="0" i="0" kern="1200" dirty="0" smtClean="0">
                <a:solidFill>
                  <a:schemeClr val="tx1"/>
                </a:solidFill>
                <a:effectLst/>
                <a:latin typeface="+mn-lt"/>
                <a:ea typeface="+mn-ea"/>
                <a:cs typeface="+mn-cs"/>
              </a:rPr>
              <a:t>shown on the problem list, </a:t>
            </a:r>
            <a:r>
              <a:rPr lang="en-US" sz="1200" b="0" i="0" kern="1200" dirty="0" smtClean="0">
                <a:solidFill>
                  <a:schemeClr val="tx1"/>
                </a:solidFill>
                <a:effectLst/>
                <a:latin typeface="+mn-lt"/>
                <a:ea typeface="+mn-ea"/>
                <a:cs typeface="+mn-cs"/>
              </a:rPr>
              <a:t>are graphed in relation to time.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x-axis is time, starting at the patient’s date of birth, minus 9 months, on the far left, until present day on the far right. </a:t>
            </a:r>
          </a:p>
          <a:p>
            <a:r>
              <a:rPr lang="en-US" sz="1200" b="0" i="0" kern="1200" dirty="0" smtClean="0">
                <a:solidFill>
                  <a:schemeClr val="tx1"/>
                </a:solidFill>
                <a:effectLst/>
                <a:latin typeface="+mn-lt"/>
                <a:ea typeface="+mn-ea"/>
                <a:cs typeface="+mn-cs"/>
              </a:rPr>
              <a:t>The y-axis lists each distinct health issue visible on the patient’s list, placing the earliest onset health issue on top, and the most recent onset health issue at the bottom.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multiple occurrences of the same health issue are present, they are mapped on the same line, </a:t>
            </a:r>
            <a:r>
              <a:rPr lang="en-US" sz="1200" b="0" i="0" kern="1200" dirty="0" smtClean="0">
                <a:solidFill>
                  <a:schemeClr val="tx1"/>
                </a:solidFill>
                <a:effectLst/>
                <a:latin typeface="+mn-lt"/>
                <a:ea typeface="+mn-ea"/>
                <a:cs typeface="+mn-cs"/>
              </a:rPr>
              <a:t>like </a:t>
            </a:r>
            <a:r>
              <a:rPr lang="en-US" sz="1200" b="0" i="0" kern="1200" dirty="0" smtClean="0">
                <a:solidFill>
                  <a:schemeClr val="tx1"/>
                </a:solidFill>
                <a:effectLst/>
                <a:latin typeface="+mn-lt"/>
                <a:ea typeface="+mn-ea"/>
                <a:cs typeface="+mn-cs"/>
              </a:rPr>
              <a:t>RVR and Pneumonia show. </a:t>
            </a:r>
          </a:p>
          <a:p>
            <a:r>
              <a:rPr lang="en-US" sz="1200" b="0" i="0" kern="1200" dirty="0" smtClean="0">
                <a:solidFill>
                  <a:schemeClr val="tx1"/>
                </a:solidFill>
                <a:effectLst/>
                <a:latin typeface="+mn-lt"/>
                <a:ea typeface="+mn-ea"/>
                <a:cs typeface="+mn-cs"/>
              </a:rPr>
              <a:t>Each health issue is drawn as a rectangle with the onset of the health issue as the left edge, and the resolution date as the right edge of the rectangle, showing the duration of the issue. </a:t>
            </a:r>
          </a:p>
          <a:p>
            <a:r>
              <a:rPr lang="en-US" sz="1200" b="0" i="0" kern="1200" dirty="0" smtClean="0">
                <a:solidFill>
                  <a:schemeClr val="tx1"/>
                </a:solidFill>
                <a:effectLst/>
                <a:latin typeface="+mn-lt"/>
                <a:ea typeface="+mn-ea"/>
                <a:cs typeface="+mn-cs"/>
              </a:rPr>
              <a:t>A patient’s encounters/visits are overlaid on the graph to correlate them in time with health issues, shown as vertical bars. </a:t>
            </a:r>
            <a:r>
              <a:rPr lang="en-US" sz="1200" b="0" i="0" kern="1200" dirty="0" smtClean="0">
                <a:solidFill>
                  <a:schemeClr val="tx1"/>
                </a:solidFill>
                <a:effectLst/>
                <a:latin typeface="+mn-lt"/>
                <a:ea typeface="+mn-ea"/>
                <a:cs typeface="+mn-cs"/>
              </a:rPr>
              <a:t>The vertical bars are colored differently for each distinct location, letting clinicians know that quickly</a:t>
            </a:r>
            <a:r>
              <a:rPr lang="en-US" sz="1200" b="0" i="0" kern="1200" baseline="0" dirty="0" smtClean="0">
                <a:solidFill>
                  <a:schemeClr val="tx1"/>
                </a:solidFill>
                <a:effectLst/>
                <a:latin typeface="+mn-lt"/>
                <a:ea typeface="+mn-ea"/>
                <a:cs typeface="+mn-cs"/>
              </a:rPr>
              <a:t> how many other care teams have treated this patient. 2 in this case. Perhaps the ED and a PCP.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CB1007-FB13-4569-8EED-E51CC01F6746}" type="slidenum">
              <a:rPr lang="en-US" smtClean="0"/>
              <a:t>12</a:t>
            </a:fld>
            <a:endParaRPr lang="en-US"/>
          </a:p>
        </p:txBody>
      </p:sp>
    </p:spTree>
    <p:extLst>
      <p:ext uri="{BB962C8B-B14F-4D97-AF65-F5344CB8AC3E}">
        <p14:creationId xmlns:p14="http://schemas.microsoft.com/office/powerpoint/2010/main" val="321594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last new feature to discuss is Views.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t>
            </a:r>
            <a:r>
              <a:rPr lang="en-US" sz="1200" b="0" i="0" kern="1200" dirty="0" smtClean="0">
                <a:solidFill>
                  <a:schemeClr val="tx1"/>
                </a:solidFill>
                <a:effectLst/>
                <a:latin typeface="+mn-lt"/>
                <a:ea typeface="+mn-ea"/>
                <a:cs typeface="+mn-cs"/>
              </a:rPr>
              <a:t>testing our</a:t>
            </a:r>
            <a:r>
              <a:rPr lang="en-US" sz="1200" b="0" i="0" kern="1200" baseline="0" dirty="0" smtClean="0">
                <a:solidFill>
                  <a:schemeClr val="tx1"/>
                </a:solidFill>
                <a:effectLst/>
                <a:latin typeface="+mn-lt"/>
                <a:ea typeface="+mn-ea"/>
                <a:cs typeface="+mn-cs"/>
              </a:rPr>
              <a:t> application, we</a:t>
            </a:r>
            <a:r>
              <a:rPr lang="en-US" sz="1200" b="0" i="0" kern="1200" dirty="0" smtClean="0">
                <a:solidFill>
                  <a:schemeClr val="tx1"/>
                </a:solidFill>
                <a:effectLst/>
                <a:latin typeface="+mn-lt"/>
                <a:ea typeface="+mn-ea"/>
                <a:cs typeface="+mn-cs"/>
              </a:rPr>
              <a:t> observed some clinicians occasionally became frustrated when there were problems on the list that did not specifically pertain to the patient’s current visit. </a:t>
            </a:r>
          </a:p>
          <a:p>
            <a:r>
              <a:rPr lang="en-US" sz="1200" b="0" i="0" kern="1200" dirty="0" smtClean="0">
                <a:solidFill>
                  <a:schemeClr val="tx1"/>
                </a:solidFill>
                <a:effectLst/>
                <a:latin typeface="+mn-lt"/>
                <a:ea typeface="+mn-ea"/>
                <a:cs typeface="+mn-cs"/>
              </a:rPr>
              <a:t>These frustrated clinicians sometimes chose to resolve all the problems on the list and then add problems specific to the current visit, rather than deal with the existing large problem list. </a:t>
            </a:r>
          </a:p>
          <a:p>
            <a:r>
              <a:rPr lang="en-US" sz="1200" b="0" i="0" kern="1200" dirty="0" smtClean="0">
                <a:solidFill>
                  <a:schemeClr val="tx1"/>
                </a:solidFill>
                <a:effectLst/>
                <a:latin typeface="+mn-lt"/>
                <a:ea typeface="+mn-ea"/>
                <a:cs typeface="+mn-cs"/>
              </a:rPr>
              <a:t>This action is detrimental to the accuracy of the patient’s problem list, and may destroy years’ worth of problem history. </a:t>
            </a:r>
          </a:p>
          <a:p>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termed this</a:t>
            </a:r>
            <a:r>
              <a:rPr lang="en-US" sz="1200" b="0" i="0" kern="1200" dirty="0" smtClean="0">
                <a:solidFill>
                  <a:schemeClr val="tx1"/>
                </a:solidFill>
                <a:effectLst/>
                <a:latin typeface="+mn-lt"/>
                <a:ea typeface="+mn-ea"/>
                <a:cs typeface="+mn-cs"/>
              </a:rPr>
              <a:t> phenomenon Tension, because a clinician was acting as a force to deform the problem list, pushing it out of harmony with the patient’s true health state.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resolve the underlying cause of this behavior, we created Views.</a:t>
            </a:r>
          </a:p>
          <a:p>
            <a:r>
              <a:rPr lang="en-US" sz="1200" b="0" i="0" kern="1200" dirty="0" smtClean="0">
                <a:solidFill>
                  <a:schemeClr val="tx1"/>
                </a:solidFill>
                <a:effectLst/>
                <a:latin typeface="+mn-lt"/>
                <a:ea typeface="+mn-ea"/>
                <a:cs typeface="+mn-cs"/>
              </a:rPr>
              <a:t>A View is simply a way for a clinician to cherry-pick problems from the large master list, and place it in a narrowly focused problem list. </a:t>
            </a:r>
          </a:p>
          <a:p>
            <a:r>
              <a:rPr lang="en-US" sz="1200" b="0" i="0" kern="1200" dirty="0" smtClean="0">
                <a:solidFill>
                  <a:schemeClr val="tx1"/>
                </a:solidFill>
                <a:effectLst/>
                <a:latin typeface="+mn-lt"/>
                <a:ea typeface="+mn-ea"/>
                <a:cs typeface="+mn-cs"/>
              </a:rPr>
              <a:t>This seemed</a:t>
            </a:r>
            <a:r>
              <a:rPr lang="en-US" sz="1200" b="0" i="0" kern="1200" baseline="0" dirty="0" smtClean="0">
                <a:solidFill>
                  <a:schemeClr val="tx1"/>
                </a:solidFill>
                <a:effectLst/>
                <a:latin typeface="+mn-lt"/>
                <a:ea typeface="+mn-ea"/>
                <a:cs typeface="+mn-cs"/>
              </a:rPr>
              <a:t> to empower the clinician with a sense of ownership over the problem list, since it was filled with only those problems that </a:t>
            </a:r>
            <a:r>
              <a:rPr lang="en-US" sz="1200" b="0" i="0" kern="1200" dirty="0" smtClean="0">
                <a:solidFill>
                  <a:schemeClr val="tx1"/>
                </a:solidFill>
                <a:effectLst/>
                <a:latin typeface="+mn-lt"/>
                <a:ea typeface="+mn-ea"/>
                <a:cs typeface="+mn-cs"/>
              </a:rPr>
              <a:t>he was interested in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This empowerment is important because it can lead to a well maintained problem list.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Once in a View Clinicians were allowed to subsume problems into a hierarchy, so</a:t>
            </a:r>
            <a:r>
              <a:rPr lang="en-US" sz="1200" b="0" i="0" kern="1200" baseline="0" dirty="0" smtClean="0">
                <a:solidFill>
                  <a:schemeClr val="tx1"/>
                </a:solidFill>
                <a:effectLst/>
                <a:latin typeface="+mn-lt"/>
                <a:ea typeface="+mn-ea"/>
                <a:cs typeface="+mn-cs"/>
              </a:rPr>
              <a:t> that they could better tell the clinical story, as well as </a:t>
            </a:r>
            <a:r>
              <a:rPr lang="en-US" sz="1200" b="0" i="0" kern="1200" dirty="0" smtClean="0">
                <a:solidFill>
                  <a:schemeClr val="tx1"/>
                </a:solidFill>
                <a:effectLst/>
                <a:latin typeface="+mn-lt"/>
                <a:ea typeface="+mn-ea"/>
                <a:cs typeface="+mn-cs"/>
              </a:rPr>
              <a:t>prioritize problems.</a:t>
            </a:r>
          </a:p>
          <a:p>
            <a:r>
              <a:rPr lang="en-US" sz="1200" b="0" i="0" kern="1200" dirty="0" smtClean="0">
                <a:solidFill>
                  <a:schemeClr val="tx1"/>
                </a:solidFill>
                <a:effectLst/>
                <a:latin typeface="+mn-lt"/>
                <a:ea typeface="+mn-ea"/>
                <a:cs typeface="+mn-cs"/>
              </a:rPr>
              <a:t>Both the View</a:t>
            </a:r>
            <a:r>
              <a:rPr lang="en-US" sz="1200" b="0" i="0" kern="1200" baseline="0" dirty="0" smtClean="0">
                <a:solidFill>
                  <a:schemeClr val="tx1"/>
                </a:solidFill>
                <a:effectLst/>
                <a:latin typeface="+mn-lt"/>
                <a:ea typeface="+mn-ea"/>
                <a:cs typeface="+mn-cs"/>
              </a:rPr>
              <a:t> and the </a:t>
            </a:r>
            <a:r>
              <a:rPr lang="en-US" sz="1200" b="0" i="0" kern="1200" baseline="0" dirty="0" err="1" smtClean="0">
                <a:solidFill>
                  <a:schemeClr val="tx1"/>
                </a:solidFill>
                <a:effectLst/>
                <a:latin typeface="+mn-lt"/>
                <a:ea typeface="+mn-ea"/>
                <a:cs typeface="+mn-cs"/>
              </a:rPr>
              <a:t>subsumption</a:t>
            </a:r>
            <a:r>
              <a:rPr lang="en-US" sz="1200" b="0" i="0" kern="1200" baseline="0" dirty="0" smtClean="0">
                <a:solidFill>
                  <a:schemeClr val="tx1"/>
                </a:solidFill>
                <a:effectLst/>
                <a:latin typeface="+mn-lt"/>
                <a:ea typeface="+mn-ea"/>
                <a:cs typeface="+mn-cs"/>
              </a:rPr>
              <a:t> features have provided entirely new types of data that may lead to interesting insight in the future about how clinicians work, and what their thought process is.</a:t>
            </a:r>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13</a:t>
            </a:fld>
            <a:endParaRPr lang="en-US"/>
          </a:p>
        </p:txBody>
      </p:sp>
    </p:spTree>
    <p:extLst>
      <p:ext uri="{BB962C8B-B14F-4D97-AF65-F5344CB8AC3E}">
        <p14:creationId xmlns:p14="http://schemas.microsoft.com/office/powerpoint/2010/main" val="346039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13 problems were added per patient during the study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a:t>
            </a:r>
            <a:r>
              <a:rPr lang="en-US" dirty="0" smtClean="0"/>
              <a:t>% of problems added using the new system were free-text.  Compared to 11% of free-text problems added using the legacy system during the same time period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Half </a:t>
            </a:r>
            <a:r>
              <a:rPr lang="en-US" dirty="0" smtClean="0"/>
              <a:t>of all problems added using the Smart Search tool contained pre-coordinated information, which lowered the number of missing attributes from 27.63 per 100 problems down to 13.73 per 100 for fields such as body system, problem type, and status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None/>
            </a:pPr>
            <a:r>
              <a:rPr lang="en-US" dirty="0" smtClean="0"/>
              <a:t>Entirely </a:t>
            </a:r>
            <a:r>
              <a:rPr lang="en-US" dirty="0" smtClean="0"/>
              <a:t>new dimensions of insight were generated using evolution.   About 4% of the 72,000 problems entered (3,098) were evolved by clinicians.  Mostly a</a:t>
            </a:r>
            <a:r>
              <a:rPr lang="en-US" baseline="0" dirty="0" smtClean="0"/>
              <a:t> problem was evolved to a historical item, but a close second occurred when clinicians added a differential diagnosis, and then confirmed it, making it a full-fledged diagnosis.</a:t>
            </a:r>
          </a:p>
          <a:p>
            <a:pPr marL="228600" indent="-228600">
              <a:buAutoNum type="arabicPeriod" startAt="3"/>
            </a:pPr>
            <a:endParaRPr lang="en-US" baseline="0" dirty="0" smtClean="0"/>
          </a:p>
          <a:p>
            <a:r>
              <a:rPr lang="en-US" baseline="0" dirty="0" smtClean="0"/>
              <a:t>Views</a:t>
            </a:r>
          </a:p>
          <a:p>
            <a:r>
              <a:rPr lang="en-US" baseline="0" dirty="0" smtClean="0"/>
              <a:t>1</a:t>
            </a:r>
            <a:r>
              <a:rPr lang="en-US" baseline="0" dirty="0" smtClean="0"/>
              <a:t>. Over 2 years, 9,352 Team Views were created for the 5,500 patients.  This means that several patients were seen by more than one care team.</a:t>
            </a:r>
          </a:p>
          <a:p>
            <a:r>
              <a:rPr lang="en-US" baseline="0" dirty="0" smtClean="0"/>
              <a:t>2. </a:t>
            </a:r>
            <a:r>
              <a:rPr lang="en-US" baseline="0" dirty="0" smtClean="0"/>
              <a:t>When prioritizing problems in a View, clinicians seemed to stop at about the 3</a:t>
            </a:r>
            <a:r>
              <a:rPr lang="en-US" baseline="30000" dirty="0" smtClean="0"/>
              <a:t>rd</a:t>
            </a:r>
            <a:r>
              <a:rPr lang="en-US" baseline="0" dirty="0" smtClean="0"/>
              <a:t> problem, </a:t>
            </a:r>
            <a:endParaRPr lang="en-US" baseline="0" dirty="0" smtClean="0"/>
          </a:p>
          <a:p>
            <a:r>
              <a:rPr lang="en-US" baseline="0" dirty="0" smtClean="0"/>
              <a:t>however </a:t>
            </a:r>
            <a:r>
              <a:rPr lang="en-US" baseline="0" dirty="0" smtClean="0"/>
              <a:t>there was a maximum of 18 prioritized problems in a View.</a:t>
            </a:r>
          </a:p>
          <a:p>
            <a:endParaRPr lang="en-US" dirty="0" smtClean="0"/>
          </a:p>
          <a:p>
            <a:pPr marL="228600" indent="-228600">
              <a:buAutoNum type="arabicPeriod" startAt="3"/>
            </a:pP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14</a:t>
            </a:fld>
            <a:endParaRPr lang="en-US"/>
          </a:p>
        </p:txBody>
      </p:sp>
    </p:spTree>
    <p:extLst>
      <p:ext uri="{BB962C8B-B14F-4D97-AF65-F5344CB8AC3E}">
        <p14:creationId xmlns:p14="http://schemas.microsoft.com/office/powerpoint/2010/main" val="3020362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Clinicians added an average of 13 problems per patient using the intervention. (</a:t>
            </a:r>
            <a:r>
              <a:rPr lang="en-US" baseline="0" dirty="0" smtClean="0"/>
              <a:t>72,000 </a:t>
            </a:r>
            <a:r>
              <a:rPr lang="en-US" baseline="0" dirty="0" smtClean="0"/>
              <a:t>problems for only 5,500 patients</a:t>
            </a:r>
            <a:r>
              <a:rPr lang="en-US" baseline="0" dirty="0" smtClean="0"/>
              <a:t>.) </a:t>
            </a:r>
          </a:p>
          <a:p>
            <a:r>
              <a:rPr lang="en-US" baseline="0" dirty="0" smtClean="0"/>
              <a:t>This </a:t>
            </a:r>
            <a:r>
              <a:rPr lang="en-US" baseline="0" dirty="0" smtClean="0"/>
              <a:t>large number of problems per patient can be explained in three ways:</a:t>
            </a:r>
          </a:p>
          <a:p>
            <a:pPr marL="228600" indent="-228600">
              <a:buAutoNum type="arabicPeriod"/>
            </a:pPr>
            <a:r>
              <a:rPr lang="en-US" baseline="0" dirty="0" smtClean="0"/>
              <a:t>Organizational incentives to meet MU coincided with use of our application, which may have inflated results.</a:t>
            </a:r>
          </a:p>
          <a:p>
            <a:pPr marL="228600" indent="-228600">
              <a:buAutoNum type="arabicPeriod"/>
            </a:pPr>
            <a:r>
              <a:rPr lang="en-US" baseline="0" dirty="0" smtClean="0"/>
              <a:t>Most of the users were in an ICU setting, and those patients have a much higher than normal number of problem.</a:t>
            </a:r>
          </a:p>
          <a:p>
            <a:pPr marL="228600" indent="-228600">
              <a:buAutoNum type="arabicPeriod"/>
            </a:pPr>
            <a:r>
              <a:rPr lang="en-US" baseline="0" dirty="0" smtClean="0"/>
              <a:t>Evolving a problem results in several new problems being created automatically, often without clinicians even being aware of that fact.</a:t>
            </a:r>
          </a:p>
          <a:p>
            <a:pPr marL="228600" indent="-228600">
              <a:buAutoNum type="arabicPeriod"/>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15</a:t>
            </a:fld>
            <a:endParaRPr lang="en-US"/>
          </a:p>
        </p:txBody>
      </p:sp>
    </p:spTree>
    <p:extLst>
      <p:ext uri="{BB962C8B-B14F-4D97-AF65-F5344CB8AC3E}">
        <p14:creationId xmlns:p14="http://schemas.microsoft.com/office/powerpoint/2010/main" val="322175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download the paper or presentation, scan this code</a:t>
            </a:r>
          </a:p>
          <a:p>
            <a:endParaRPr lang="en-US" dirty="0" smtClean="0"/>
          </a:p>
          <a:p>
            <a:r>
              <a:rPr lang="en-US" smtClean="0"/>
              <a:t>Time: 17:37</a:t>
            </a: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16</a:t>
            </a:fld>
            <a:endParaRPr lang="en-US"/>
          </a:p>
        </p:txBody>
      </p:sp>
    </p:spTree>
    <p:extLst>
      <p:ext uri="{BB962C8B-B14F-4D97-AF65-F5344CB8AC3E}">
        <p14:creationId xmlns:p14="http://schemas.microsoft.com/office/powerpoint/2010/main" val="33058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t>
            </a:r>
            <a:r>
              <a:rPr lang="en-US" dirty="0" smtClean="0"/>
              <a:t>IHC, we are</a:t>
            </a:r>
            <a:r>
              <a:rPr lang="en-US" baseline="0" dirty="0" smtClean="0"/>
              <a:t> not immune to these issues.  In fact, when we began this work: </a:t>
            </a:r>
          </a:p>
          <a:p>
            <a:pPr marL="228600" indent="-228600">
              <a:buAutoNum type="arabicPeriod"/>
            </a:pPr>
            <a:r>
              <a:rPr lang="en-US" baseline="0" dirty="0" smtClean="0"/>
              <a:t>only 47% of patients had ANYTHING on their problem list at all.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Of that 47%, the median number of problems on a list was just </a:t>
            </a:r>
            <a:r>
              <a:rPr lang="en-US" baseline="0" dirty="0" smtClean="0"/>
              <a:t>1, and of those, </a:t>
            </a:r>
            <a:r>
              <a:rPr lang="en-US" baseline="0" dirty="0" smtClean="0"/>
              <a:t>28% were </a:t>
            </a:r>
            <a:r>
              <a:rPr lang="en-US" baseline="0" dirty="0" smtClean="0"/>
              <a:t>free-text.</a:t>
            </a:r>
          </a:p>
          <a:p>
            <a:pPr marL="228600" indent="-228600">
              <a:buAutoNum type="arabicPeriod"/>
            </a:pPr>
            <a:r>
              <a:rPr lang="en-US" baseline="0" dirty="0" smtClean="0"/>
              <a:t>In fact, as a whole, a mere 34% of IHC patients met the Meaningful Use requirements of an active coded problem.</a:t>
            </a:r>
          </a:p>
          <a:p>
            <a:pPr marL="228600" indent="-228600">
              <a:buAutoNum type="arabicPeriod"/>
            </a:pPr>
            <a:endParaRPr lang="en-US" baseline="0" dirty="0" smtClean="0"/>
          </a:p>
          <a:p>
            <a:pPr marL="0" indent="0">
              <a:buNone/>
            </a:pPr>
            <a:r>
              <a:rPr lang="en-US" baseline="0" dirty="0" smtClean="0"/>
              <a:t>With that in mind, our goal was to try to address as many of the root causes as possible, moving us from a problem list, to a more comprehensive problem management system.</a:t>
            </a:r>
            <a:endParaRPr lang="en-US" baseline="0" dirty="0" smtClean="0"/>
          </a:p>
          <a:p>
            <a:pPr marL="0" indent="0">
              <a:buNone/>
            </a:pPr>
            <a:endParaRPr lang="en-US" baseline="0" dirty="0" smtClean="0"/>
          </a:p>
          <a:p>
            <a:pPr marL="0" indent="0">
              <a:buNone/>
            </a:pPr>
            <a:r>
              <a:rPr lang="en-US" baseline="0" dirty="0" smtClean="0"/>
              <a:t>Specifically</a:t>
            </a:r>
            <a:r>
              <a:rPr lang="en-US" baseline="0" dirty="0" smtClean="0"/>
              <a:t>, we focused on </a:t>
            </a:r>
            <a:r>
              <a:rPr lang="en-US" baseline="0" dirty="0" smtClean="0"/>
              <a:t>:</a:t>
            </a:r>
            <a:endParaRPr lang="en-US" baseline="0" dirty="0" smtClean="0"/>
          </a:p>
          <a:p>
            <a:pPr marL="228600" indent="-228600">
              <a:buAutoNum type="arabicPeriod"/>
            </a:pPr>
            <a:r>
              <a:rPr lang="en-US" baseline="0" dirty="0" smtClean="0"/>
              <a:t>reasons for under-utilization</a:t>
            </a:r>
          </a:p>
          <a:p>
            <a:pPr marL="228600" indent="-228600">
              <a:buAutoNum type="arabicPeriod"/>
            </a:pPr>
            <a:r>
              <a:rPr lang="en-US" baseline="0" dirty="0" smtClean="0"/>
              <a:t>reducing the number of out of date problems </a:t>
            </a:r>
          </a:p>
          <a:p>
            <a:pPr marL="228600" indent="-228600">
              <a:buAutoNum type="arabicPeriod"/>
            </a:pPr>
            <a:r>
              <a:rPr lang="en-US" baseline="0" dirty="0" smtClean="0"/>
              <a:t> reducing the number of free-text problem added to the lists</a:t>
            </a:r>
          </a:p>
          <a:p>
            <a:pPr marL="228600" indent="-228600">
              <a:buAutoNum type="arabicPeriod"/>
            </a:pPr>
            <a:r>
              <a:rPr lang="en-US" baseline="0" dirty="0" smtClean="0"/>
              <a:t>Making it quicker to add new problems to the list</a:t>
            </a:r>
          </a:p>
          <a:p>
            <a:pPr marL="228600" indent="-228600">
              <a:buAutoNum type="arabicPeriod"/>
            </a:pPr>
            <a:r>
              <a:rPr lang="en-US" baseline="0" dirty="0" smtClean="0"/>
              <a:t>Reduce the number of missing attributes per problem added to the list</a:t>
            </a:r>
          </a:p>
          <a:p>
            <a:pPr marL="228600" indent="-228600">
              <a:buAutoNum type="arabicPeriod"/>
            </a:pPr>
            <a:r>
              <a:rPr lang="en-US" baseline="0" dirty="0" smtClean="0"/>
              <a:t>And to reduce the tension that existed between care teams that managed a patients problem list</a:t>
            </a: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4</a:t>
            </a:fld>
            <a:endParaRPr lang="en-US"/>
          </a:p>
        </p:txBody>
      </p:sp>
    </p:spTree>
    <p:extLst>
      <p:ext uri="{BB962C8B-B14F-4D97-AF65-F5344CB8AC3E}">
        <p14:creationId xmlns:p14="http://schemas.microsoft.com/office/powerpoint/2010/main" val="242413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 these objectives, we built a completely new problem list application in</a:t>
            </a:r>
            <a:r>
              <a:rPr lang="en-US" baseline="0" dirty="0" smtClean="0"/>
              <a:t> small increments, over the course of 3 years.</a:t>
            </a:r>
          </a:p>
          <a:p>
            <a:r>
              <a:rPr lang="en-US" baseline="0" dirty="0" smtClean="0"/>
              <a:t>During these 3 years, we met with </a:t>
            </a:r>
            <a:r>
              <a:rPr lang="en-US" baseline="0" dirty="0" smtClean="0"/>
              <a:t>dozens of clinicians </a:t>
            </a:r>
            <a:r>
              <a:rPr lang="en-US" baseline="0" dirty="0" smtClean="0"/>
              <a:t>to understand the issues with the current system, to guide us on our intended solutions, and to test and validate the work we produced.</a:t>
            </a:r>
          </a:p>
          <a:p>
            <a:endParaRPr lang="en-US" baseline="0" dirty="0" smtClean="0"/>
          </a:p>
          <a:p>
            <a:r>
              <a:rPr lang="en-US" baseline="0" dirty="0" smtClean="0"/>
              <a:t>This software has been in place for nearly two years at all 7 IHC NICUs, 1 adult STICU, and made available to all </a:t>
            </a:r>
            <a:r>
              <a:rPr lang="en-US" baseline="0" dirty="0" smtClean="0"/>
              <a:t>hospitalists, </a:t>
            </a:r>
            <a:r>
              <a:rPr lang="en-US" baseline="0" dirty="0" smtClean="0"/>
              <a:t>and to Tele-Health clinicians.  </a:t>
            </a:r>
          </a:p>
          <a:p>
            <a:r>
              <a:rPr lang="en-US" baseline="0" dirty="0" smtClean="0"/>
              <a:t>These groups have historically been big users of the problem list, and were best able to provide meaningful feedback on our initial work</a:t>
            </a:r>
            <a:r>
              <a:rPr lang="en-US" baseline="0" dirty="0" smtClean="0"/>
              <a:t>.</a:t>
            </a:r>
          </a:p>
          <a:p>
            <a:endParaRPr lang="en-US" baseline="0" dirty="0" smtClean="0"/>
          </a:p>
          <a:p>
            <a:r>
              <a:rPr lang="en-US" baseline="0" dirty="0" smtClean="0"/>
              <a:t>During the time of this study, we 580 clinicians from 9 units using this system. Not just MDs, but also NPs and PAs.</a:t>
            </a:r>
          </a:p>
          <a:p>
            <a:endParaRPr lang="en-US" baseline="0" dirty="0" smtClean="0"/>
          </a:p>
          <a:p>
            <a:r>
              <a:rPr lang="en-US" baseline="0" dirty="0" smtClean="0"/>
              <a:t>While we were piloting this system, both the new intervention, and the legacy application were running in parallel.  We stored the data from each application in separate tables for easier processing and analyses.  However, users of either system saw a merged lists of problems from both systems, so that no critical issue was missed by either care team.</a:t>
            </a:r>
          </a:p>
        </p:txBody>
      </p:sp>
      <p:sp>
        <p:nvSpPr>
          <p:cNvPr id="4" name="Slide Number Placeholder 3"/>
          <p:cNvSpPr>
            <a:spLocks noGrp="1"/>
          </p:cNvSpPr>
          <p:nvPr>
            <p:ph type="sldNum" sz="quarter" idx="10"/>
          </p:nvPr>
        </p:nvSpPr>
        <p:spPr/>
        <p:txBody>
          <a:bodyPr/>
          <a:lstStyle/>
          <a:p>
            <a:fld id="{29CB1007-FB13-4569-8EED-E51CC01F6746}" type="slidenum">
              <a:rPr lang="en-US" smtClean="0"/>
              <a:t>5</a:t>
            </a:fld>
            <a:endParaRPr lang="en-US"/>
          </a:p>
        </p:txBody>
      </p:sp>
    </p:spTree>
    <p:extLst>
      <p:ext uri="{BB962C8B-B14F-4D97-AF65-F5344CB8AC3E}">
        <p14:creationId xmlns:p14="http://schemas.microsoft.com/office/powerpoint/2010/main" val="71465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get to the new stuff.</a:t>
            </a:r>
          </a:p>
          <a:p>
            <a:endParaRPr lang="en-US" dirty="0" smtClean="0"/>
          </a:p>
          <a:p>
            <a:r>
              <a:rPr lang="en-US" dirty="0" smtClean="0"/>
              <a:t>This </a:t>
            </a:r>
            <a:r>
              <a:rPr lang="en-US" dirty="0" smtClean="0"/>
              <a:t>is an image of the master problem list</a:t>
            </a:r>
            <a:r>
              <a:rPr lang="en-US" baseline="0" dirty="0" smtClean="0"/>
              <a:t>, which was the main landing screen of our new application.</a:t>
            </a:r>
          </a:p>
          <a:p>
            <a:endParaRPr lang="en-US" dirty="0" smtClean="0"/>
          </a:p>
          <a:p>
            <a:r>
              <a:rPr lang="en-US" dirty="0" smtClean="0"/>
              <a:t>Each patient has </a:t>
            </a:r>
            <a:r>
              <a:rPr lang="en-US" dirty="0" smtClean="0"/>
              <a:t>a single problem </a:t>
            </a:r>
            <a:r>
              <a:rPr lang="en-US" dirty="0" smtClean="0"/>
              <a:t>list</a:t>
            </a:r>
            <a:r>
              <a:rPr lang="en-US" baseline="0" dirty="0" smtClean="0"/>
              <a:t>, </a:t>
            </a:r>
            <a:r>
              <a:rPr lang="en-US" baseline="0" dirty="0" smtClean="0"/>
              <a:t>which we called the Master Problem List. </a:t>
            </a:r>
          </a:p>
          <a:p>
            <a:r>
              <a:rPr lang="en-US" baseline="0" dirty="0" smtClean="0"/>
              <a:t>This list is longitudinal, and encapsulates every problem a patient may have from birth until death, whether it be active, inactive, acute, chronic, or historical.</a:t>
            </a:r>
          </a:p>
          <a:p>
            <a:endParaRPr lang="en-US" baseline="0" dirty="0" smtClean="0"/>
          </a:p>
          <a:p>
            <a:r>
              <a:rPr lang="en-US" baseline="0" dirty="0" smtClean="0"/>
              <a:t>Since this list could get rather large, especially for critical care patients or the elderly, we provided a few tools to reduce the content, so clinicians did not get overwhelmed.</a:t>
            </a:r>
          </a:p>
          <a:p>
            <a:r>
              <a:rPr lang="en-US" baseline="0" dirty="0" smtClean="0"/>
              <a:t>Specifically, we automatically rolled up duplicate problems, and added a superscript to indicate count, as we did here with Pneumonia.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provided multiple sort capability, filtering, and custom sort order that persisted across sessions, allowing clinicians to see their preferred problems at the top of the list.</a:t>
            </a:r>
            <a:endParaRPr lang="en-US" dirty="0" smtClean="0"/>
          </a:p>
          <a:p>
            <a:endParaRPr lang="en-US" baseline="0" dirty="0" smtClean="0"/>
          </a:p>
          <a:p>
            <a:r>
              <a:rPr lang="en-US" baseline="0" dirty="0" smtClean="0"/>
              <a:t>Other things to note here is the status icon, and the relative onset date which improved clinician workflow by reducing the complexity of the list items. </a:t>
            </a:r>
            <a:endParaRPr lang="en-US" baseline="0" dirty="0" smtClean="0"/>
          </a:p>
          <a:p>
            <a:endParaRPr lang="en-US" baseline="0" dirty="0" smtClean="0"/>
          </a:p>
          <a:p>
            <a:r>
              <a:rPr lang="en-US" baseline="0" dirty="0" smtClean="0"/>
              <a:t>If a clinician wants to add a new problem, or quickly determine if a patient already has a specific problem, he just clicks in the search box on top of the screen, and begins typing.</a:t>
            </a: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6</a:t>
            </a:fld>
            <a:endParaRPr lang="en-US"/>
          </a:p>
        </p:txBody>
      </p:sp>
    </p:spTree>
    <p:extLst>
      <p:ext uri="{BB962C8B-B14F-4D97-AF65-F5344CB8AC3E}">
        <p14:creationId xmlns:p14="http://schemas.microsoft.com/office/powerpoint/2010/main" val="119803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a:t>
            </a:r>
            <a:r>
              <a:rPr lang="en-US" dirty="0" smtClean="0"/>
              <a:t>through a long list of </a:t>
            </a:r>
            <a:r>
              <a:rPr lang="en-US" dirty="0" smtClean="0"/>
              <a:t>search results can </a:t>
            </a:r>
            <a:r>
              <a:rPr lang="en-US" dirty="0" smtClean="0"/>
              <a:t>be tedious, and often </a:t>
            </a:r>
            <a:r>
              <a:rPr lang="en-US" dirty="0" smtClean="0"/>
              <a:t>led </a:t>
            </a:r>
            <a:r>
              <a:rPr lang="en-US" dirty="0" smtClean="0"/>
              <a:t>to </a:t>
            </a:r>
            <a:endParaRPr lang="en-US" dirty="0" smtClean="0"/>
          </a:p>
          <a:p>
            <a:pPr marL="228600" indent="-228600">
              <a:buAutoNum type="arabicPeriod"/>
            </a:pPr>
            <a:r>
              <a:rPr lang="en-US" dirty="0" smtClean="0"/>
              <a:t>duplicate </a:t>
            </a:r>
            <a:r>
              <a:rPr lang="en-US" dirty="0" smtClean="0"/>
              <a:t>entry because clinicians cant find </a:t>
            </a:r>
            <a:r>
              <a:rPr lang="en-US" dirty="0" smtClean="0"/>
              <a:t>the previous </a:t>
            </a:r>
            <a:r>
              <a:rPr lang="en-US" dirty="0" smtClean="0"/>
              <a:t>instances </a:t>
            </a:r>
            <a:r>
              <a:rPr lang="en-US" dirty="0" smtClean="0"/>
              <a:t>they were looking for.</a:t>
            </a:r>
          </a:p>
          <a:p>
            <a:pPr marL="228600" indent="-228600">
              <a:buAutoNum type="arabicPeriod"/>
            </a:pPr>
            <a:r>
              <a:rPr lang="en-US" dirty="0" smtClean="0"/>
              <a:t>Or</a:t>
            </a:r>
            <a:r>
              <a:rPr lang="en-US" baseline="0" dirty="0" smtClean="0"/>
              <a:t> free-text entry, because the concept they wanted was immediately visible.</a:t>
            </a:r>
            <a:endParaRPr lang="en-US" dirty="0" smtClean="0"/>
          </a:p>
          <a:p>
            <a:r>
              <a:rPr lang="en-US" dirty="0" smtClean="0"/>
              <a:t>To solve this problem, and to improve the way problems were</a:t>
            </a:r>
            <a:r>
              <a:rPr lang="en-US" baseline="0" dirty="0" smtClean="0"/>
              <a:t> added to the problem list, we created the Smart Search tool.</a:t>
            </a:r>
          </a:p>
          <a:p>
            <a:endParaRPr lang="en-US" baseline="0" dirty="0" smtClean="0"/>
          </a:p>
          <a:p>
            <a:r>
              <a:rPr lang="en-US" baseline="0" dirty="0" smtClean="0"/>
              <a:t>Our smart search tool simultaneously searched and merged results from 3 different databases:</a:t>
            </a:r>
          </a:p>
          <a:p>
            <a:pPr marL="228600" indent="-228600">
              <a:buAutoNum type="arabicPeriod"/>
            </a:pPr>
            <a:r>
              <a:rPr lang="en-US" baseline="0" dirty="0" smtClean="0"/>
              <a:t>Patients master problem list.</a:t>
            </a:r>
          </a:p>
          <a:p>
            <a:pPr marL="228600" indent="-228600">
              <a:buAutoNum type="arabicPeriod"/>
            </a:pPr>
            <a:r>
              <a:rPr lang="en-US" baseline="0" dirty="0" smtClean="0"/>
              <a:t>Terminology database</a:t>
            </a:r>
          </a:p>
          <a:p>
            <a:pPr marL="228600" indent="-228600">
              <a:buAutoNum type="arabicPeriod"/>
            </a:pPr>
            <a:r>
              <a:rPr lang="en-US" baseline="0" dirty="0" smtClean="0"/>
              <a:t>Clinicians common list</a:t>
            </a:r>
          </a:p>
          <a:p>
            <a:pPr marL="228600" indent="-228600">
              <a:buAutoNum type="arabicPeriod"/>
            </a:pPr>
            <a:endParaRPr lang="en-US" baseline="0" dirty="0" smtClean="0"/>
          </a:p>
          <a:p>
            <a:r>
              <a:rPr lang="en-US" baseline="0" dirty="0" smtClean="0"/>
              <a:t>The patients master problem list is shown first. It shows </a:t>
            </a:r>
            <a:r>
              <a:rPr lang="en-US" baseline="0" dirty="0" smtClean="0"/>
              <a:t>any matches against currently active or historical problems the patient has had. This reduced the number of times duplicate problems were entered on a problem list by showing the clinician it was there before it was </a:t>
            </a:r>
            <a:r>
              <a:rPr lang="en-US" baseline="0" dirty="0" smtClean="0"/>
              <a:t>added again.</a:t>
            </a:r>
            <a:endParaRPr lang="en-US" baseline="0" dirty="0" smtClean="0"/>
          </a:p>
          <a:p>
            <a:endParaRPr lang="en-US" baseline="0" dirty="0" smtClean="0"/>
          </a:p>
          <a:p>
            <a:r>
              <a:rPr lang="en-US" baseline="0" dirty="0" smtClean="0"/>
              <a:t>The </a:t>
            </a:r>
            <a:r>
              <a:rPr lang="en-US" baseline="0" dirty="0" smtClean="0"/>
              <a:t>terminology search </a:t>
            </a:r>
            <a:r>
              <a:rPr lang="en-US" baseline="0" dirty="0" smtClean="0"/>
              <a:t>is against </a:t>
            </a:r>
            <a:r>
              <a:rPr lang="en-US" baseline="0" dirty="0" smtClean="0"/>
              <a:t>a constrained </a:t>
            </a:r>
            <a:r>
              <a:rPr lang="en-US" baseline="0" dirty="0" smtClean="0"/>
              <a:t>CURATED domain</a:t>
            </a:r>
            <a:r>
              <a:rPr lang="en-US" baseline="0" dirty="0" smtClean="0"/>
              <a:t>, so results were </a:t>
            </a:r>
            <a:r>
              <a:rPr lang="en-US" baseline="0" dirty="0" smtClean="0"/>
              <a:t>meaningful to the clinicians using the system.  </a:t>
            </a:r>
            <a:r>
              <a:rPr lang="en-US" baseline="0" dirty="0" smtClean="0"/>
              <a:t>Additionally, the entered search term was automatically expanded to include synonyms and acronyms, like is shown in CAD above.</a:t>
            </a:r>
          </a:p>
          <a:p>
            <a:endParaRPr lang="en-US" baseline="0" dirty="0" smtClean="0"/>
          </a:p>
          <a:p>
            <a:r>
              <a:rPr lang="en-US" baseline="0" dirty="0" smtClean="0"/>
              <a:t>The third source searched is the clinicians personal common list.  This is a catalog of commonly used problems for each clinician, like a list of favorites.  These results are sorted to the top of the result set, so they can be quickly added to the problem list, shown by the Gold stars in the image.</a:t>
            </a:r>
          </a:p>
          <a:p>
            <a:endParaRPr lang="en-US" baseline="0" dirty="0" smtClean="0"/>
          </a:p>
          <a:p>
            <a:r>
              <a:rPr lang="en-US" baseline="0" dirty="0" smtClean="0"/>
              <a:t>Simply clicking any of these search result items will automatically add a new instance of the problem to the patients master problem list.  </a:t>
            </a:r>
          </a:p>
          <a:p>
            <a:r>
              <a:rPr lang="en-US" baseline="0" dirty="0" smtClean="0"/>
              <a:t>Most of these terms have been pre-coordinated, and already know the type of problem, body system affected, and default status. </a:t>
            </a:r>
          </a:p>
          <a:p>
            <a:r>
              <a:rPr lang="en-US" baseline="0" dirty="0" smtClean="0"/>
              <a:t>This reduces the number of missing elements per problem.</a:t>
            </a:r>
          </a:p>
          <a:p>
            <a:endParaRPr lang="en-US" baseline="0" dirty="0" smtClean="0"/>
          </a:p>
          <a:p>
            <a:r>
              <a:rPr lang="en-US" baseline="0" dirty="0" smtClean="0"/>
              <a:t>If the clinician does not see the term he is looking for, he can always add the problem as a free-text problem, shown at the bottom of the image.</a:t>
            </a:r>
          </a:p>
        </p:txBody>
      </p:sp>
      <p:sp>
        <p:nvSpPr>
          <p:cNvPr id="4" name="Slide Number Placeholder 3"/>
          <p:cNvSpPr>
            <a:spLocks noGrp="1"/>
          </p:cNvSpPr>
          <p:nvPr>
            <p:ph type="sldNum" sz="quarter" idx="10"/>
          </p:nvPr>
        </p:nvSpPr>
        <p:spPr/>
        <p:txBody>
          <a:bodyPr/>
          <a:lstStyle/>
          <a:p>
            <a:fld id="{29CB1007-FB13-4569-8EED-E51CC01F6746}" type="slidenum">
              <a:rPr lang="en-US" smtClean="0"/>
              <a:t>7</a:t>
            </a:fld>
            <a:endParaRPr lang="en-US"/>
          </a:p>
        </p:txBody>
      </p:sp>
    </p:spTree>
    <p:extLst>
      <p:ext uri="{BB962C8B-B14F-4D97-AF65-F5344CB8AC3E}">
        <p14:creationId xmlns:p14="http://schemas.microsoft.com/office/powerpoint/2010/main" val="242656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clinician does add a free-text problem, an automated workflow is initiated that attempts to replace</a:t>
            </a:r>
            <a:r>
              <a:rPr lang="en-US" baseline="0" dirty="0" smtClean="0"/>
              <a:t> the term with a coded concept.</a:t>
            </a:r>
          </a:p>
          <a:p>
            <a:endParaRPr lang="en-US" baseline="0" dirty="0" smtClean="0"/>
          </a:p>
          <a:p>
            <a:r>
              <a:rPr lang="en-US" baseline="0" dirty="0" smtClean="0"/>
              <a:t>The problem is </a:t>
            </a:r>
            <a:r>
              <a:rPr lang="en-US" baseline="0" dirty="0" smtClean="0"/>
              <a:t>added as free-text instantly, </a:t>
            </a:r>
            <a:r>
              <a:rPr lang="en-US" baseline="0" dirty="0" smtClean="0"/>
              <a:t>but </a:t>
            </a:r>
            <a:r>
              <a:rPr lang="en-US" baseline="0" dirty="0" smtClean="0"/>
              <a:t>behind the scenes, an </a:t>
            </a:r>
            <a:r>
              <a:rPr lang="en-US" baseline="0" dirty="0" smtClean="0"/>
              <a:t>asynchronous request is sent to the terminology work queue. </a:t>
            </a:r>
            <a:r>
              <a:rPr lang="en-US" baseline="0" dirty="0" smtClean="0"/>
              <a:t>When the  </a:t>
            </a:r>
            <a:r>
              <a:rPr lang="en-US" baseline="0" dirty="0" smtClean="0"/>
              <a:t>terminology team is able to address the request, they look in the curated domain for synonyms or acronyms, or add new concepts as needed.  They then provide a few choices back to the clinician that </a:t>
            </a:r>
            <a:r>
              <a:rPr lang="en-US" baseline="0" dirty="0" smtClean="0"/>
              <a:t>can be </a:t>
            </a:r>
            <a:r>
              <a:rPr lang="en-US" baseline="0" dirty="0" smtClean="0"/>
              <a:t>accept as a substitute for the free-text problem he previously entered. Accepting one of these terms will automatically </a:t>
            </a:r>
            <a:r>
              <a:rPr lang="en-US" baseline="0" dirty="0" smtClean="0"/>
              <a:t>change the free-text term into the coded term.  </a:t>
            </a:r>
            <a:r>
              <a:rPr lang="en-US" baseline="0" dirty="0" smtClean="0"/>
              <a:t>This increases the number of coded concepts on the problem list, enabling CDS, </a:t>
            </a:r>
            <a:r>
              <a:rPr lang="en-US" baseline="0" dirty="0" err="1" smtClean="0"/>
              <a:t>infobuttons</a:t>
            </a:r>
            <a:r>
              <a:rPr lang="en-US" baseline="0" dirty="0" smtClean="0"/>
              <a:t>, and MU.  </a:t>
            </a:r>
            <a:endParaRPr lang="en-US" baseline="0" dirty="0" smtClean="0"/>
          </a:p>
          <a:p>
            <a:endParaRPr lang="en-US" baseline="0" dirty="0" smtClean="0"/>
          </a:p>
          <a:p>
            <a:r>
              <a:rPr lang="en-US" baseline="0" dirty="0" smtClean="0"/>
              <a:t>If rejected, the clinician must provide a reason. The terminologist then attempts to find a match one more time. If the clinician does not accept a match this time, it is simply left as free-text.</a:t>
            </a:r>
          </a:p>
          <a:p>
            <a:endParaRPr lang="en-US" baseline="0" dirty="0" smtClean="0"/>
          </a:p>
          <a:p>
            <a:r>
              <a:rPr lang="en-US" baseline="0" dirty="0" smtClean="0"/>
              <a:t>This </a:t>
            </a:r>
            <a:r>
              <a:rPr lang="en-US" baseline="0" dirty="0" smtClean="0"/>
              <a:t>work not only benefits the single clinician, but also quickly makes new concepts / synonyms / acronyms available for all other clinicians to use.</a:t>
            </a:r>
          </a:p>
          <a:p>
            <a:endParaRPr lang="en-US" baseline="0" dirty="0" smtClean="0"/>
          </a:p>
          <a:p>
            <a:r>
              <a:rPr lang="en-US" baseline="0" dirty="0" smtClean="0"/>
              <a:t>If </a:t>
            </a:r>
            <a:r>
              <a:rPr lang="en-US" baseline="0" dirty="0" smtClean="0"/>
              <a:t>you are interested in this process, I have a poster here at AMIA that goes into more details, so stop by.</a:t>
            </a: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8</a:t>
            </a:fld>
            <a:endParaRPr lang="en-US"/>
          </a:p>
        </p:txBody>
      </p:sp>
    </p:spTree>
    <p:extLst>
      <p:ext uri="{BB962C8B-B14F-4D97-AF65-F5344CB8AC3E}">
        <p14:creationId xmlns:p14="http://schemas.microsoft.com/office/powerpoint/2010/main" val="204591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Problems tend to follow a predictable progression, or evolution. When treating a patient, clinicians begin creating a mental list of differential diagnoses, ruling out or confirming each one as data become available. Once confirmed, a differential diagnosis is evolved to a diagnosis, meriting treatment and monitoring. When a diagnosis is resolved, if a clinician decides that a reminder of the condition should be available to other caregivers, the diagnosis is evolved to a historical problem.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support this process, and improve clinician workflow, we created the problem evolution feature.  Working with a</a:t>
            </a:r>
            <a:r>
              <a:rPr lang="en-US" sz="1200" b="0" i="0" kern="1200" baseline="0" dirty="0" smtClean="0">
                <a:solidFill>
                  <a:schemeClr val="tx1"/>
                </a:solidFill>
                <a:effectLst/>
                <a:latin typeface="+mn-lt"/>
                <a:ea typeface="+mn-ea"/>
                <a:cs typeface="+mn-cs"/>
              </a:rPr>
              <a:t> team of interdisciplinary clinicians, we identified a list of 10 distinct types of problems we wanted our application to track, shown in the table above.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example above shows a typical evolution of Sepsis from DDX to DX to Historical problem.  Notice that this creates 3 completely separate problems which are semantically linked, so that the clinician will only ever see the most current concept in the chain.</a:t>
            </a:r>
          </a:p>
          <a:p>
            <a:r>
              <a:rPr lang="en-US" sz="1200" b="0" i="0" kern="1200" baseline="0" dirty="0" smtClean="0">
                <a:solidFill>
                  <a:schemeClr val="tx1"/>
                </a:solidFill>
                <a:effectLst/>
                <a:latin typeface="+mn-lt"/>
                <a:ea typeface="+mn-ea"/>
                <a:cs typeface="+mn-cs"/>
              </a:rPr>
              <a:t>For evolution to occur automatically, we created a knowledge document for each of the 8,000 curated problems. Each document listed the concept codes for the problem in its DDX, DX, and historical phases, as well as what statuses for each problem should trigger the evolution. This allows the clinician to simply change the status of a problem, and an entire workflow is triggered behind the scenes which results in a new problem being added to the list in place of the old one, without the clinician having the think about it.</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9</a:t>
            </a:fld>
            <a:endParaRPr lang="en-US"/>
          </a:p>
        </p:txBody>
      </p:sp>
    </p:spTree>
    <p:extLst>
      <p:ext uri="{BB962C8B-B14F-4D97-AF65-F5344CB8AC3E}">
        <p14:creationId xmlns:p14="http://schemas.microsoft.com/office/powerpoint/2010/main" val="383344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 clinician sees a patient and updates the problem list, there is a sense of ownership over what is in the problem list. However, when the same patient is seen later, the list may be significantly different because other clinicians have seen the patient and added </a:t>
            </a:r>
            <a:r>
              <a:rPr lang="en-US" sz="1200" b="0" i="0" kern="1200" dirty="0" smtClean="0">
                <a:solidFill>
                  <a:schemeClr val="tx1"/>
                </a:solidFill>
                <a:effectLst/>
                <a:latin typeface="+mn-lt"/>
                <a:ea typeface="+mn-ea"/>
                <a:cs typeface="+mn-cs"/>
              </a:rPr>
              <a:t>or updated </a:t>
            </a:r>
            <a:r>
              <a:rPr lang="en-US" sz="1200" b="0" i="0" kern="1200" dirty="0" smtClean="0">
                <a:solidFill>
                  <a:schemeClr val="tx1"/>
                </a:solidFill>
                <a:effectLst/>
                <a:latin typeface="+mn-lt"/>
                <a:ea typeface="+mn-ea"/>
                <a:cs typeface="+mn-cs"/>
              </a:rPr>
              <a:t>problems. When this </a:t>
            </a:r>
            <a:r>
              <a:rPr lang="en-US" sz="1200" b="0" i="0" kern="1200" dirty="0" smtClean="0">
                <a:solidFill>
                  <a:schemeClr val="tx1"/>
                </a:solidFill>
                <a:effectLst/>
                <a:latin typeface="+mn-lt"/>
                <a:ea typeface="+mn-ea"/>
                <a:cs typeface="+mn-cs"/>
              </a:rPr>
              <a:t>occurs, </a:t>
            </a:r>
            <a:r>
              <a:rPr lang="en-US" sz="1200" b="0" i="0" kern="1200" dirty="0" smtClean="0">
                <a:solidFill>
                  <a:schemeClr val="tx1"/>
                </a:solidFill>
                <a:effectLst/>
                <a:latin typeface="+mn-lt"/>
                <a:ea typeface="+mn-ea"/>
                <a:cs typeface="+mn-cs"/>
              </a:rPr>
              <a:t>the sense of ownership over the list was lost because it was too difficult to easily determine what specifically had changed, and a clinician may no longer be willing to maintain the list, even if they know it is inaccurate.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a:t>
            </a:r>
            <a:r>
              <a:rPr lang="en-US" sz="1200" b="0" i="0" kern="1200" dirty="0" smtClean="0">
                <a:solidFill>
                  <a:schemeClr val="tx1"/>
                </a:solidFill>
                <a:effectLst/>
                <a:latin typeface="+mn-lt"/>
                <a:ea typeface="+mn-ea"/>
                <a:cs typeface="+mn-cs"/>
              </a:rPr>
              <a:t>combat this, an indicator was created that alerts clinicians to changes in a patient’s problem </a:t>
            </a:r>
            <a:r>
              <a:rPr lang="en-US" sz="1200" b="0" i="0" kern="1200" dirty="0" smtClean="0">
                <a:solidFill>
                  <a:schemeClr val="tx1"/>
                </a:solidFill>
                <a:effectLst/>
                <a:latin typeface="+mn-lt"/>
                <a:ea typeface="+mn-ea"/>
                <a:cs typeface="+mn-cs"/>
              </a:rPr>
              <a:t>list</a:t>
            </a:r>
            <a:r>
              <a:rPr lang="en-US" sz="1200" b="0" i="0" kern="1200" baseline="0" dirty="0" smtClean="0">
                <a:solidFill>
                  <a:schemeClr val="tx1"/>
                </a:solidFill>
                <a:effectLst/>
                <a:latin typeface="+mn-lt"/>
                <a:ea typeface="+mn-ea"/>
                <a:cs typeface="+mn-cs"/>
              </a:rPr>
              <a:t> since the last time they personally saw the list.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this image, a number appears on the master list tab every time a problem is updated or added since the clinician last logged into this specific patient.  Clicking the indicator</a:t>
            </a:r>
            <a:r>
              <a:rPr lang="en-US" sz="1200" b="0" i="0" kern="1200" baseline="0" dirty="0" smtClean="0">
                <a:solidFill>
                  <a:schemeClr val="tx1"/>
                </a:solidFill>
                <a:effectLst/>
                <a:latin typeface="+mn-lt"/>
                <a:ea typeface="+mn-ea"/>
                <a:cs typeface="+mn-cs"/>
              </a:rPr>
              <a:t> shows what changed, when, and by whom.  Clicking the problem jumps the clinician directly to the problem on the master problem list so they can inspect all the details.</a:t>
            </a:r>
            <a:endParaRPr lang="en-US" dirty="0"/>
          </a:p>
        </p:txBody>
      </p:sp>
      <p:sp>
        <p:nvSpPr>
          <p:cNvPr id="4" name="Slide Number Placeholder 3"/>
          <p:cNvSpPr>
            <a:spLocks noGrp="1"/>
          </p:cNvSpPr>
          <p:nvPr>
            <p:ph type="sldNum" sz="quarter" idx="10"/>
          </p:nvPr>
        </p:nvSpPr>
        <p:spPr/>
        <p:txBody>
          <a:bodyPr/>
          <a:lstStyle/>
          <a:p>
            <a:fld id="{29CB1007-FB13-4569-8EED-E51CC01F6746}" type="slidenum">
              <a:rPr lang="en-US" smtClean="0"/>
              <a:t>10</a:t>
            </a:fld>
            <a:endParaRPr lang="en-US"/>
          </a:p>
        </p:txBody>
      </p:sp>
    </p:spTree>
    <p:extLst>
      <p:ext uri="{BB962C8B-B14F-4D97-AF65-F5344CB8AC3E}">
        <p14:creationId xmlns:p14="http://schemas.microsoft.com/office/powerpoint/2010/main" val="67593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rare occasion a healthy</a:t>
            </a:r>
            <a:r>
              <a:rPr lang="en-US" baseline="0" dirty="0" smtClean="0"/>
              <a:t> patient is seen by a clinician, or for times when all of the patients health issues are resolved, the patient would drop out of the MU problems numerator because they would no longer have an active coded problem on their list.</a:t>
            </a:r>
          </a:p>
          <a:p>
            <a:endParaRPr lang="en-US" baseline="0" dirty="0" smtClean="0"/>
          </a:p>
          <a:p>
            <a:r>
              <a:rPr lang="en-US" baseline="0" dirty="0" smtClean="0"/>
              <a:t>CMS allows for a ‘no known problems’ indicator to be placed on a patients list that lets clinicians attest to this fact, so that healthy patients can be included in the count.</a:t>
            </a:r>
          </a:p>
          <a:p>
            <a:r>
              <a:rPr lang="en-US" baseline="0" dirty="0" smtClean="0"/>
              <a:t>Our implementation automatically recognizes this situation, and gives users an area they can click on to attest.</a:t>
            </a:r>
          </a:p>
          <a:p>
            <a:r>
              <a:rPr lang="en-US" baseline="0" dirty="0" smtClean="0"/>
              <a:t>As soon as an actual problem is added to the patients problem list, this attestation is automatically removed, replaced by the coded concept.</a:t>
            </a:r>
            <a:endParaRPr lang="en-US" dirty="0" smtClean="0"/>
          </a:p>
        </p:txBody>
      </p:sp>
      <p:sp>
        <p:nvSpPr>
          <p:cNvPr id="4" name="Slide Number Placeholder 3"/>
          <p:cNvSpPr>
            <a:spLocks noGrp="1"/>
          </p:cNvSpPr>
          <p:nvPr>
            <p:ph type="sldNum" sz="quarter" idx="10"/>
          </p:nvPr>
        </p:nvSpPr>
        <p:spPr/>
        <p:txBody>
          <a:bodyPr/>
          <a:lstStyle/>
          <a:p>
            <a:fld id="{29CB1007-FB13-4569-8EED-E51CC01F6746}" type="slidenum">
              <a:rPr lang="en-US" smtClean="0"/>
              <a:t>11</a:t>
            </a:fld>
            <a:endParaRPr lang="en-US"/>
          </a:p>
        </p:txBody>
      </p:sp>
    </p:spTree>
    <p:extLst>
      <p:ext uri="{BB962C8B-B14F-4D97-AF65-F5344CB8AC3E}">
        <p14:creationId xmlns:p14="http://schemas.microsoft.com/office/powerpoint/2010/main" val="227001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C80E76-E911-499F-889F-DB3199A09F3F}"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26285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80E76-E911-499F-889F-DB3199A09F3F}"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52267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80E76-E911-499F-889F-DB3199A09F3F}"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429135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80E76-E911-499F-889F-DB3199A09F3F}"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232088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80E76-E911-499F-889F-DB3199A09F3F}"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215585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C80E76-E911-499F-889F-DB3199A09F3F}"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101560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C80E76-E911-499F-889F-DB3199A09F3F}" type="datetimeFigureOut">
              <a:rPr lang="en-US" smtClean="0"/>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105730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C80E76-E911-499F-889F-DB3199A09F3F}" type="datetimeFigureOut">
              <a:rPr lang="en-US" smtClean="0"/>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346970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0E76-E911-499F-889F-DB3199A09F3F}" type="datetimeFigureOut">
              <a:rPr lang="en-US" smtClean="0"/>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243264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80E76-E911-499F-889F-DB3199A09F3F}"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55269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80E76-E911-499F-889F-DB3199A09F3F}"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173C6-8E10-4564-AFE8-4E8645549814}" type="slidenum">
              <a:rPr lang="en-US" smtClean="0"/>
              <a:t>‹#›</a:t>
            </a:fld>
            <a:endParaRPr lang="en-US"/>
          </a:p>
        </p:txBody>
      </p:sp>
    </p:spTree>
    <p:extLst>
      <p:ext uri="{BB962C8B-B14F-4D97-AF65-F5344CB8AC3E}">
        <p14:creationId xmlns:p14="http://schemas.microsoft.com/office/powerpoint/2010/main" val="362281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80E76-E911-499F-889F-DB3199A09F3F}" type="datetimeFigureOut">
              <a:rPr lang="en-US" smtClean="0"/>
              <a:t>10/12/2014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173C6-8E10-4564-AFE8-4E8645549814}" type="slidenum">
              <a:rPr lang="en-US" smtClean="0"/>
              <a:t>‹#›</a:t>
            </a:fld>
            <a:endParaRPr lang="en-US"/>
          </a:p>
        </p:txBody>
      </p:sp>
    </p:spTree>
    <p:extLst>
      <p:ext uri="{BB962C8B-B14F-4D97-AF65-F5344CB8AC3E}">
        <p14:creationId xmlns:p14="http://schemas.microsoft.com/office/powerpoint/2010/main" val="3154513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t>
            </a:r>
            <a:r>
              <a:rPr lang="en-US" b="1" dirty="0"/>
              <a:t>Problem Management </a:t>
            </a:r>
            <a:r>
              <a:rPr lang="en-US" b="1" dirty="0" smtClean="0"/>
              <a:t>Module: An Innovative System to Improve Problem List Workflow</a:t>
            </a:r>
            <a:endParaRPr lang="en-US" dirty="0"/>
          </a:p>
        </p:txBody>
      </p:sp>
      <p:sp>
        <p:nvSpPr>
          <p:cNvPr id="3" name="Subtitle 2"/>
          <p:cNvSpPr>
            <a:spLocks noGrp="1"/>
          </p:cNvSpPr>
          <p:nvPr>
            <p:ph type="subTitle" idx="1"/>
          </p:nvPr>
        </p:nvSpPr>
        <p:spPr/>
        <p:txBody>
          <a:bodyPr>
            <a:normAutofit fontScale="92500" lnSpcReduction="10000"/>
          </a:bodyPr>
          <a:lstStyle/>
          <a:p>
            <a:r>
              <a:rPr lang="en-US" b="1" dirty="0" smtClean="0"/>
              <a:t>Chad Hodge, MS</a:t>
            </a:r>
          </a:p>
          <a:p>
            <a:r>
              <a:rPr lang="en-US" b="1" dirty="0" smtClean="0"/>
              <a:t>Software Architect, Intermountain Healthcare</a:t>
            </a:r>
          </a:p>
          <a:p>
            <a:r>
              <a:rPr lang="en-US" b="1" dirty="0" smtClean="0"/>
              <a:t> PhD Student, University of Utah  </a:t>
            </a:r>
          </a:p>
          <a:p>
            <a:r>
              <a:rPr lang="en-US" b="1" dirty="0" smtClean="0"/>
              <a:t>AMIA 2014</a:t>
            </a:r>
            <a:endParaRPr lang="en-US" dirty="0"/>
          </a:p>
        </p:txBody>
      </p:sp>
      <p:pic>
        <p:nvPicPr>
          <p:cNvPr id="4" name="Picture 1476" descr="C:\Documents and Settings\ldphaug\My Documents\My Pictures\Pictures from Internet, etc\Logos and Letterhead\IHC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53" y="5001227"/>
            <a:ext cx="2459878" cy="15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0847" y="5026443"/>
            <a:ext cx="2221459" cy="158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37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Problem Indicator</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b="14337"/>
          <a:stretch/>
        </p:blipFill>
        <p:spPr bwMode="auto">
          <a:xfrm>
            <a:off x="393031" y="2213811"/>
            <a:ext cx="11405937" cy="24063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77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Known Problems</a:t>
            </a:r>
            <a:endParaRPr lang="en-US" dirty="0"/>
          </a:p>
        </p:txBody>
      </p:sp>
      <p:pic>
        <p:nvPicPr>
          <p:cNvPr id="4" name="Picture 3"/>
          <p:cNvPicPr/>
          <p:nvPr/>
        </p:nvPicPr>
        <p:blipFill rotWithShape="1">
          <a:blip r:embed="rId3"/>
          <a:srcRect b="12748"/>
          <a:stretch/>
        </p:blipFill>
        <p:spPr bwMode="auto">
          <a:xfrm>
            <a:off x="397042" y="1690689"/>
            <a:ext cx="10956758" cy="2363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69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View</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50495" y="1816768"/>
            <a:ext cx="10647947" cy="3862137"/>
          </a:xfrm>
          <a:prstGeom prst="rect">
            <a:avLst/>
          </a:prstGeom>
          <a:noFill/>
          <a:ln>
            <a:noFill/>
          </a:ln>
        </p:spPr>
      </p:pic>
    </p:spTree>
    <p:extLst>
      <p:ext uri="{BB962C8B-B14F-4D97-AF65-F5344CB8AC3E}">
        <p14:creationId xmlns:p14="http://schemas.microsoft.com/office/powerpoint/2010/main" val="3262870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 Tension</a:t>
            </a:r>
            <a:endParaRPr lang="en-US" dirty="0"/>
          </a:p>
        </p:txBody>
      </p:sp>
      <p:pic>
        <p:nvPicPr>
          <p:cNvPr id="4" name="Picture 3"/>
          <p:cNvPicPr/>
          <p:nvPr/>
        </p:nvPicPr>
        <p:blipFill rotWithShape="1">
          <a:blip r:embed="rId3"/>
          <a:srcRect r="20717" b="12295"/>
          <a:stretch/>
        </p:blipFill>
        <p:spPr bwMode="auto">
          <a:xfrm>
            <a:off x="529388" y="1395663"/>
            <a:ext cx="11141243" cy="45238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2207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lstStyle/>
          <a:p>
            <a:r>
              <a:rPr lang="en-US" dirty="0"/>
              <a:t>For 5,557 patients, they added 71,838 total problems (health issues).</a:t>
            </a:r>
          </a:p>
          <a:p>
            <a:r>
              <a:rPr lang="en-US" dirty="0" smtClean="0"/>
              <a:t>Free-text problems down from 11% to 1.2%</a:t>
            </a:r>
          </a:p>
          <a:p>
            <a:r>
              <a:rPr lang="en-US" dirty="0" smtClean="0"/>
              <a:t>Missing attributes dropped from 27.63 per 100 problems down to 13.73 per 100.</a:t>
            </a:r>
          </a:p>
          <a:p>
            <a:r>
              <a:rPr lang="en-US" dirty="0" smtClean="0"/>
              <a:t>Evolved 3,098 health issues. </a:t>
            </a:r>
          </a:p>
          <a:p>
            <a:pPr lvl="1"/>
            <a:r>
              <a:rPr lang="en-US" dirty="0" smtClean="0"/>
              <a:t>Most commonly to ‘Resolve, Create History’, but nearly half of the time (1,314) a differential diagnosis was confirmed as a diagnosis</a:t>
            </a:r>
            <a:r>
              <a:rPr lang="en-US" dirty="0" smtClean="0"/>
              <a:t>.</a:t>
            </a:r>
          </a:p>
          <a:p>
            <a:r>
              <a:rPr lang="en-US" dirty="0" smtClean="0"/>
              <a:t>9,352 team views were created for 5,557 patients.</a:t>
            </a:r>
          </a:p>
          <a:p>
            <a:r>
              <a:rPr lang="en-US" dirty="0" smtClean="0"/>
              <a:t>Average priority added to a problem wa</a:t>
            </a:r>
            <a:r>
              <a:rPr lang="en-US" dirty="0" smtClean="0"/>
              <a:t>s 3</a:t>
            </a:r>
            <a:endParaRPr lang="en-US" dirty="0" smtClean="0"/>
          </a:p>
          <a:p>
            <a:endParaRPr lang="en-US" dirty="0" smtClean="0"/>
          </a:p>
        </p:txBody>
      </p:sp>
    </p:spTree>
    <p:extLst>
      <p:ext uri="{BB962C8B-B14F-4D97-AF65-F5344CB8AC3E}">
        <p14:creationId xmlns:p14="http://schemas.microsoft.com/office/powerpoint/2010/main" val="4033189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Large average number of problems per patient.</a:t>
            </a:r>
          </a:p>
          <a:p>
            <a:r>
              <a:rPr lang="en-US" dirty="0" smtClean="0"/>
              <a:t>Clinician workflow and engagement increased.</a:t>
            </a:r>
          </a:p>
          <a:p>
            <a:r>
              <a:rPr lang="en-US" dirty="0" smtClean="0"/>
              <a:t>Pre-coordinating terms helped clinicians more easily find terms.</a:t>
            </a:r>
          </a:p>
          <a:p>
            <a:r>
              <a:rPr lang="en-US" dirty="0" smtClean="0"/>
              <a:t>New dimensions of data were created.</a:t>
            </a:r>
          </a:p>
          <a:p>
            <a:r>
              <a:rPr lang="en-US" dirty="0" smtClean="0"/>
              <a:t>Physicians had a largely positive outlook on this new application.</a:t>
            </a:r>
          </a:p>
          <a:p>
            <a:endParaRPr lang="en-US" dirty="0" smtClean="0"/>
          </a:p>
          <a:p>
            <a:r>
              <a:rPr lang="en-US" dirty="0" smtClean="0"/>
              <a:t>Intermountain </a:t>
            </a:r>
            <a:r>
              <a:rPr lang="en-US" dirty="0" smtClean="0"/>
              <a:t>Healthcare has recently purchased Cerner.</a:t>
            </a:r>
            <a:endParaRPr lang="en-US" dirty="0"/>
          </a:p>
        </p:txBody>
      </p:sp>
    </p:spTree>
    <p:extLst>
      <p:ext uri="{BB962C8B-B14F-4D97-AF65-F5344CB8AC3E}">
        <p14:creationId xmlns:p14="http://schemas.microsoft.com/office/powerpoint/2010/main" val="1550719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44304"/>
            <a:ext cx="5513696" cy="5513696"/>
          </a:xfrm>
          <a:prstGeom prst="rect">
            <a:avLst/>
          </a:prstGeom>
        </p:spPr>
      </p:pic>
      <p:sp>
        <p:nvSpPr>
          <p:cNvPr id="7" name="Rectangle 6"/>
          <p:cNvSpPr/>
          <p:nvPr/>
        </p:nvSpPr>
        <p:spPr>
          <a:xfrm>
            <a:off x="665971" y="1961444"/>
            <a:ext cx="5291770" cy="369332"/>
          </a:xfrm>
          <a:prstGeom prst="rect">
            <a:avLst/>
          </a:prstGeom>
        </p:spPr>
        <p:txBody>
          <a:bodyPr wrap="none">
            <a:spAutoFit/>
          </a:bodyPr>
          <a:lstStyle/>
          <a:p>
            <a:r>
              <a:rPr lang="en-US" dirty="0"/>
              <a:t>To download the paper or presentation, scan this code</a:t>
            </a:r>
            <a:endParaRPr lang="en-US" dirty="0"/>
          </a:p>
        </p:txBody>
      </p:sp>
    </p:spTree>
    <p:extLst>
      <p:ext uri="{BB962C8B-B14F-4D97-AF65-F5344CB8AC3E}">
        <p14:creationId xmlns:p14="http://schemas.microsoft.com/office/powerpoint/2010/main" val="1579501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Chad Hodge, MS</a:t>
            </a:r>
          </a:p>
          <a:p>
            <a:pPr marL="0" indent="0">
              <a:buNone/>
            </a:pPr>
            <a:endParaRPr lang="en-US" dirty="0" smtClean="0"/>
          </a:p>
          <a:p>
            <a:pPr marL="0" indent="0">
              <a:buNone/>
            </a:pPr>
            <a:endParaRPr lang="en-US" dirty="0" smtClean="0"/>
          </a:p>
          <a:p>
            <a:pPr marL="0" indent="0">
              <a:buNone/>
            </a:pPr>
            <a:r>
              <a:rPr lang="en-US" dirty="0" smtClean="0"/>
              <a:t>                                                                             Kathryn Kuttler, PhD</a:t>
            </a:r>
          </a:p>
          <a:p>
            <a:endParaRPr lang="en-US" dirty="0"/>
          </a:p>
          <a:p>
            <a:endParaRPr lang="en-US" dirty="0" smtClean="0"/>
          </a:p>
          <a:p>
            <a:pPr marL="0" indent="0">
              <a:buNone/>
            </a:pPr>
            <a:r>
              <a:rPr lang="en-US" dirty="0" smtClean="0"/>
              <a:t>Scott Narus, PhD</a:t>
            </a:r>
          </a:p>
          <a:p>
            <a:endParaRPr lang="en-US" dirty="0"/>
          </a:p>
          <a:p>
            <a:pPr marL="0" indent="0">
              <a:buNone/>
            </a:pPr>
            <a:endParaRPr lang="en-US" dirty="0" smtClean="0"/>
          </a:p>
          <a:p>
            <a:pPr marL="0" indent="0">
              <a:buNone/>
            </a:pPr>
            <a:r>
              <a:rPr lang="en-US" dirty="0" smtClean="0"/>
              <a:t>                                                                                    Len Bowes, MD</a:t>
            </a:r>
          </a:p>
        </p:txBody>
      </p:sp>
      <p:pic>
        <p:nvPicPr>
          <p:cNvPr id="5" name="Picture 4"/>
          <p:cNvPicPr>
            <a:picLocks noChangeAspect="1"/>
          </p:cNvPicPr>
          <p:nvPr/>
        </p:nvPicPr>
        <p:blipFill>
          <a:blip r:embed="rId2"/>
          <a:stretch>
            <a:fillRect/>
          </a:stretch>
        </p:blipFill>
        <p:spPr>
          <a:xfrm>
            <a:off x="4020313" y="3813318"/>
            <a:ext cx="1468250" cy="1468250"/>
          </a:xfrm>
          <a:prstGeom prst="rect">
            <a:avLst/>
          </a:prstGeom>
        </p:spPr>
      </p:pic>
      <p:pic>
        <p:nvPicPr>
          <p:cNvPr id="6" name="Picture 5"/>
          <p:cNvPicPr>
            <a:picLocks noChangeAspect="1"/>
          </p:cNvPicPr>
          <p:nvPr/>
        </p:nvPicPr>
        <p:blipFill>
          <a:blip r:embed="rId3"/>
          <a:stretch>
            <a:fillRect/>
          </a:stretch>
        </p:blipFill>
        <p:spPr>
          <a:xfrm>
            <a:off x="9709484" y="2211504"/>
            <a:ext cx="1329975" cy="1527009"/>
          </a:xfrm>
          <a:prstGeom prst="rect">
            <a:avLst/>
          </a:prstGeom>
        </p:spPr>
      </p:pic>
      <p:pic>
        <p:nvPicPr>
          <p:cNvPr id="7" name="Picture 6"/>
          <p:cNvPicPr>
            <a:picLocks noChangeAspect="1"/>
          </p:cNvPicPr>
          <p:nvPr/>
        </p:nvPicPr>
        <p:blipFill>
          <a:blip r:embed="rId4"/>
          <a:stretch>
            <a:fillRect/>
          </a:stretch>
        </p:blipFill>
        <p:spPr>
          <a:xfrm>
            <a:off x="9610710" y="4752752"/>
            <a:ext cx="1428749" cy="1428749"/>
          </a:xfrm>
          <a:prstGeom prst="rect">
            <a:avLst/>
          </a:prstGeom>
        </p:spPr>
      </p:pic>
      <p:pic>
        <p:nvPicPr>
          <p:cNvPr id="3074" name="Picture 2" descr="https://encrypted-tbn3.gstatic.com/images?q=tbn:ANd9GcRBzNY_Gz8QxC6JUp-UALp5ZLC-H8_8ZQkRiO3F3I8mSZsrZFoos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313" y="1588195"/>
            <a:ext cx="1329729" cy="132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6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Problem lists are important…</a:t>
            </a:r>
          </a:p>
          <a:p>
            <a:pPr lvl="1"/>
            <a:r>
              <a:rPr lang="en-US" dirty="0" smtClean="0"/>
              <a:t>Better care</a:t>
            </a:r>
          </a:p>
          <a:p>
            <a:pPr lvl="1"/>
            <a:r>
              <a:rPr lang="en-US" dirty="0" smtClean="0"/>
              <a:t>Improves clinician workflow</a:t>
            </a:r>
          </a:p>
          <a:p>
            <a:pPr lvl="1"/>
            <a:r>
              <a:rPr lang="en-US" dirty="0" smtClean="0"/>
              <a:t>Downstream activities</a:t>
            </a:r>
          </a:p>
          <a:p>
            <a:pPr lvl="1"/>
            <a:r>
              <a:rPr lang="en-US" dirty="0" smtClean="0"/>
              <a:t>Cohort generation</a:t>
            </a:r>
          </a:p>
          <a:p>
            <a:r>
              <a:rPr lang="en-US" dirty="0" smtClean="0"/>
              <a:t>… If used effectively</a:t>
            </a:r>
          </a:p>
          <a:p>
            <a:pPr lvl="1"/>
            <a:r>
              <a:rPr lang="en-US" dirty="0" smtClean="0"/>
              <a:t>Mostly </a:t>
            </a:r>
            <a:r>
              <a:rPr lang="en-US" dirty="0"/>
              <a:t>inaccurate, incomplete, and out of </a:t>
            </a:r>
            <a:r>
              <a:rPr lang="en-US" dirty="0" smtClean="0"/>
              <a:t>date</a:t>
            </a:r>
          </a:p>
          <a:p>
            <a:pPr lvl="1"/>
            <a:r>
              <a:rPr lang="en-US" dirty="0" smtClean="0"/>
              <a:t>Duplicate entered problems / Multiple </a:t>
            </a:r>
            <a:r>
              <a:rPr lang="en-US" dirty="0" smtClean="0"/>
              <a:t>problem lists</a:t>
            </a:r>
          </a:p>
          <a:p>
            <a:pPr lvl="1"/>
            <a:r>
              <a:rPr lang="en-US" dirty="0" smtClean="0"/>
              <a:t>Lots of free-text and org specific concepts that are not sharable</a:t>
            </a:r>
          </a:p>
          <a:p>
            <a:pPr lvl="1"/>
            <a:endParaRPr lang="en-US" dirty="0"/>
          </a:p>
        </p:txBody>
      </p:sp>
    </p:spTree>
    <p:extLst>
      <p:ext uri="{BB962C8B-B14F-4D97-AF65-F5344CB8AC3E}">
        <p14:creationId xmlns:p14="http://schemas.microsoft.com/office/powerpoint/2010/main" val="1376392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Move from a problem list to a problem management system</a:t>
            </a:r>
          </a:p>
          <a:p>
            <a:pPr lvl="1"/>
            <a:r>
              <a:rPr lang="en-US" dirty="0" smtClean="0"/>
              <a:t>Address reasons for under-utilization</a:t>
            </a:r>
          </a:p>
          <a:p>
            <a:pPr lvl="1"/>
            <a:r>
              <a:rPr lang="en-US" dirty="0" smtClean="0"/>
              <a:t>Reduce the number of out-of-date problems</a:t>
            </a:r>
          </a:p>
          <a:p>
            <a:pPr lvl="1"/>
            <a:r>
              <a:rPr lang="en-US" dirty="0" smtClean="0"/>
              <a:t>Reduce free-text problems</a:t>
            </a:r>
          </a:p>
          <a:p>
            <a:pPr lvl="1"/>
            <a:r>
              <a:rPr lang="en-US" dirty="0" smtClean="0"/>
              <a:t>Improve workflow</a:t>
            </a:r>
          </a:p>
          <a:p>
            <a:pPr lvl="1"/>
            <a:r>
              <a:rPr lang="en-US" dirty="0" smtClean="0"/>
              <a:t>Reduce missing attributes</a:t>
            </a:r>
          </a:p>
          <a:p>
            <a:pPr lvl="1"/>
            <a:r>
              <a:rPr lang="en-US" dirty="0" smtClean="0"/>
              <a:t>Reduce Tension between care teams</a:t>
            </a:r>
            <a:endParaRPr lang="en-US" dirty="0"/>
          </a:p>
        </p:txBody>
      </p:sp>
    </p:spTree>
    <p:extLst>
      <p:ext uri="{BB962C8B-B14F-4D97-AF65-F5344CB8AC3E}">
        <p14:creationId xmlns:p14="http://schemas.microsoft.com/office/powerpoint/2010/main" val="283793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t>Software in use for nearly 2 years  </a:t>
            </a:r>
          </a:p>
          <a:p>
            <a:pPr lvl="1"/>
            <a:r>
              <a:rPr lang="en-US" dirty="0" smtClean="0"/>
              <a:t>7 IHC NICUs</a:t>
            </a:r>
          </a:p>
          <a:p>
            <a:pPr lvl="1"/>
            <a:r>
              <a:rPr lang="en-US" dirty="0" smtClean="0"/>
              <a:t>1 adult STICU</a:t>
            </a:r>
          </a:p>
          <a:p>
            <a:pPr lvl="1"/>
            <a:r>
              <a:rPr lang="en-US" dirty="0" smtClean="0"/>
              <a:t>Hospitalists on acute care floors</a:t>
            </a:r>
          </a:p>
          <a:p>
            <a:pPr lvl="1"/>
            <a:r>
              <a:rPr lang="en-US" dirty="0" smtClean="0"/>
              <a:t>Tele-Health clinicians</a:t>
            </a:r>
          </a:p>
          <a:p>
            <a:r>
              <a:rPr lang="en-US" dirty="0" smtClean="0"/>
              <a:t>Used by 580 total clinicians in 9 distinct locations</a:t>
            </a:r>
          </a:p>
          <a:p>
            <a:r>
              <a:rPr lang="en-US" dirty="0">
                <a:solidFill>
                  <a:srgbClr val="FF0000"/>
                </a:solidFill>
              </a:rPr>
              <a:t>Both the new system and the legacy system were operational at the same time</a:t>
            </a:r>
            <a:r>
              <a:rPr lang="en-US" dirty="0" smtClean="0">
                <a:solidFill>
                  <a:srgbClr val="FF0000"/>
                </a:solidFill>
              </a:rPr>
              <a:t>.</a:t>
            </a:r>
          </a:p>
          <a:p>
            <a:pPr lvl="1"/>
            <a:r>
              <a:rPr lang="en-US" dirty="0">
                <a:solidFill>
                  <a:srgbClr val="FF0000"/>
                </a:solidFill>
              </a:rPr>
              <a:t>Data from each application was stored in separate tables in the </a:t>
            </a:r>
            <a:r>
              <a:rPr lang="en-US" dirty="0" smtClean="0">
                <a:solidFill>
                  <a:srgbClr val="FF0000"/>
                </a:solidFill>
              </a:rPr>
              <a:t>EDW</a:t>
            </a:r>
          </a:p>
          <a:p>
            <a:pPr lvl="1"/>
            <a:r>
              <a:rPr lang="en-US" dirty="0" smtClean="0">
                <a:solidFill>
                  <a:srgbClr val="FF0000"/>
                </a:solidFill>
              </a:rPr>
              <a:t>Methods section? New HI model?</a:t>
            </a:r>
            <a:endParaRPr lang="en-US" dirty="0">
              <a:solidFill>
                <a:srgbClr val="FF0000"/>
              </a:solidFill>
            </a:endParaRPr>
          </a:p>
          <a:p>
            <a:endParaRPr lang="en-US" dirty="0"/>
          </a:p>
        </p:txBody>
      </p:sp>
    </p:spTree>
    <p:extLst>
      <p:ext uri="{BB962C8B-B14F-4D97-AF65-F5344CB8AC3E}">
        <p14:creationId xmlns:p14="http://schemas.microsoft.com/office/powerpoint/2010/main" val="77218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Problem List</a:t>
            </a:r>
            <a:endParaRPr lang="en-US" dirty="0"/>
          </a:p>
        </p:txBody>
      </p:sp>
      <p:sp>
        <p:nvSpPr>
          <p:cNvPr id="6" name="Rectangle 2"/>
          <p:cNvSpPr>
            <a:spLocks noChangeArrowheads="1"/>
          </p:cNvSpPr>
          <p:nvPr/>
        </p:nvSpPr>
        <p:spPr bwMode="auto">
          <a:xfrm>
            <a:off x="673769" y="1690687"/>
            <a:ext cx="181315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9410"/>
          <a:stretch/>
        </p:blipFill>
        <p:spPr>
          <a:xfrm>
            <a:off x="0" y="1538746"/>
            <a:ext cx="12146692" cy="4157719"/>
          </a:xfrm>
          <a:prstGeom prst="rect">
            <a:avLst/>
          </a:prstGeom>
        </p:spPr>
      </p:pic>
    </p:spTree>
    <p:extLst>
      <p:ext uri="{BB962C8B-B14F-4D97-AF65-F5344CB8AC3E}">
        <p14:creationId xmlns:p14="http://schemas.microsoft.com/office/powerpoint/2010/main" val="2061774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Search</a:t>
            </a:r>
            <a:endParaRPr lang="en-US" dirty="0"/>
          </a:p>
        </p:txBody>
      </p:sp>
      <p:pic>
        <p:nvPicPr>
          <p:cNvPr id="5" name="Picture 4"/>
          <p:cNvPicPr/>
          <p:nvPr/>
        </p:nvPicPr>
        <p:blipFill>
          <a:blip r:embed="rId3"/>
          <a:stretch>
            <a:fillRect/>
          </a:stretch>
        </p:blipFill>
        <p:spPr>
          <a:xfrm>
            <a:off x="1496428" y="1449639"/>
            <a:ext cx="7479130" cy="5179762"/>
          </a:xfrm>
          <a:prstGeom prst="rect">
            <a:avLst/>
          </a:prstGeom>
        </p:spPr>
      </p:pic>
    </p:spTree>
    <p:extLst>
      <p:ext uri="{BB962C8B-B14F-4D97-AF65-F5344CB8AC3E}">
        <p14:creationId xmlns:p14="http://schemas.microsoft.com/office/powerpoint/2010/main" val="2986109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Mechanism</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61522" y="1690688"/>
            <a:ext cx="9132973" cy="3867901"/>
          </a:xfrm>
          <a:prstGeom prst="rect">
            <a:avLst/>
          </a:prstGeom>
          <a:noFill/>
          <a:ln>
            <a:noFill/>
          </a:ln>
        </p:spPr>
      </p:pic>
    </p:spTree>
    <p:extLst>
      <p:ext uri="{BB962C8B-B14F-4D97-AF65-F5344CB8AC3E}">
        <p14:creationId xmlns:p14="http://schemas.microsoft.com/office/powerpoint/2010/main" val="241388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Evolution</a:t>
            </a:r>
            <a:endParaRPr lang="en-US" dirty="0"/>
          </a:p>
        </p:txBody>
      </p:sp>
      <p:sp>
        <p:nvSpPr>
          <p:cNvPr id="4" name="Rectangle 2"/>
          <p:cNvSpPr>
            <a:spLocks noChangeArrowheads="1"/>
          </p:cNvSpPr>
          <p:nvPr/>
        </p:nvSpPr>
        <p:spPr bwMode="auto">
          <a:xfrm flipV="1">
            <a:off x="721894" y="5233735"/>
            <a:ext cx="212201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48558875"/>
              </p:ext>
            </p:extLst>
          </p:nvPr>
        </p:nvGraphicFramePr>
        <p:xfrm>
          <a:off x="721894" y="1381680"/>
          <a:ext cx="10101518" cy="2196765"/>
        </p:xfrm>
        <a:graphic>
          <a:graphicData uri="http://schemas.openxmlformats.org/presentationml/2006/ole">
            <mc:AlternateContent xmlns:mc="http://schemas.openxmlformats.org/markup-compatibility/2006">
              <mc:Choice xmlns:v="urn:schemas-microsoft-com:vml" Requires="v">
                <p:oleObj spid="_x0000_s2136" name="Bitmap Image" r:id="rId4" imgW="6638095" imgH="1448002" progId="Paint.Picture">
                  <p:embed/>
                </p:oleObj>
              </mc:Choice>
              <mc:Fallback>
                <p:oleObj name="Bitmap Image" r:id="rId4" imgW="6638095" imgH="1448002"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94" y="1381680"/>
                        <a:ext cx="10101518" cy="2196765"/>
                      </a:xfrm>
                      <a:prstGeom prst="rect">
                        <a:avLst/>
                      </a:prstGeom>
                      <a:noFill/>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07581856"/>
              </p:ext>
            </p:extLst>
          </p:nvPr>
        </p:nvGraphicFramePr>
        <p:xfrm>
          <a:off x="1567249" y="4673492"/>
          <a:ext cx="8128000" cy="1854200"/>
        </p:xfrm>
        <a:graphic>
          <a:graphicData uri="http://schemas.openxmlformats.org/drawingml/2006/table">
            <a:tbl>
              <a:tblPr bandRow="1">
                <a:tableStyleId>{5C22544A-7EE6-4342-B048-85BDC9FD1C3A}</a:tableStyleId>
              </a:tblPr>
              <a:tblGrid>
                <a:gridCol w="4064000"/>
                <a:gridCol w="4064000"/>
              </a:tblGrid>
              <a:tr h="370840">
                <a:tc>
                  <a:txBody>
                    <a:bodyPr/>
                    <a:lstStyle/>
                    <a:p>
                      <a:r>
                        <a:rPr lang="en-US" dirty="0" smtClean="0"/>
                        <a:t>Finding</a:t>
                      </a:r>
                      <a:endParaRPr lang="en-US" dirty="0"/>
                    </a:p>
                  </a:txBody>
                  <a:tcPr/>
                </a:tc>
                <a:tc>
                  <a:txBody>
                    <a:bodyPr/>
                    <a:lstStyle/>
                    <a:p>
                      <a:r>
                        <a:rPr lang="en-US" dirty="0" smtClean="0"/>
                        <a:t>Risk</a:t>
                      </a:r>
                      <a:endParaRPr lang="en-US" dirty="0"/>
                    </a:p>
                  </a:txBody>
                  <a:tcPr/>
                </a:tc>
              </a:tr>
              <a:tr h="370840">
                <a:tc>
                  <a:txBody>
                    <a:bodyPr/>
                    <a:lstStyle/>
                    <a:p>
                      <a:r>
                        <a:rPr lang="en-US" dirty="0" smtClean="0"/>
                        <a:t>Procedure</a:t>
                      </a:r>
                      <a:endParaRPr lang="en-US" dirty="0"/>
                    </a:p>
                  </a:txBody>
                  <a:tcPr/>
                </a:tc>
                <a:tc>
                  <a:txBody>
                    <a:bodyPr/>
                    <a:lstStyle/>
                    <a:p>
                      <a:r>
                        <a:rPr lang="en-US" dirty="0" smtClean="0"/>
                        <a:t>Event</a:t>
                      </a:r>
                      <a:endParaRPr lang="en-US" dirty="0"/>
                    </a:p>
                  </a:txBody>
                  <a:tcPr/>
                </a:tc>
              </a:tr>
              <a:tr h="370840">
                <a:tc>
                  <a:txBody>
                    <a:bodyPr/>
                    <a:lstStyle/>
                    <a:p>
                      <a:r>
                        <a:rPr lang="en-US" dirty="0" smtClean="0"/>
                        <a:t>Differential Diagnosis</a:t>
                      </a:r>
                      <a:endParaRPr lang="en-US" dirty="0"/>
                    </a:p>
                  </a:txBody>
                  <a:tcPr/>
                </a:tc>
                <a:tc>
                  <a:txBody>
                    <a:bodyPr/>
                    <a:lstStyle/>
                    <a:p>
                      <a:r>
                        <a:rPr lang="en-US" dirty="0" smtClean="0"/>
                        <a:t>Family History</a:t>
                      </a:r>
                      <a:endParaRPr lang="en-US" dirty="0"/>
                    </a:p>
                  </a:txBody>
                  <a:tcPr/>
                </a:tc>
              </a:tr>
              <a:tr h="370840">
                <a:tc>
                  <a:txBody>
                    <a:bodyPr/>
                    <a:lstStyle/>
                    <a:p>
                      <a:r>
                        <a:rPr lang="en-US" dirty="0" smtClean="0"/>
                        <a:t>Diagnosis</a:t>
                      </a:r>
                      <a:endParaRPr lang="en-US" dirty="0"/>
                    </a:p>
                  </a:txBody>
                  <a:tcPr/>
                </a:tc>
                <a:tc>
                  <a:txBody>
                    <a:bodyPr/>
                    <a:lstStyle/>
                    <a:p>
                      <a:r>
                        <a:rPr lang="en-US" dirty="0" smtClean="0"/>
                        <a:t>History Of</a:t>
                      </a:r>
                      <a:endParaRPr lang="en-US" dirty="0"/>
                    </a:p>
                  </a:txBody>
                  <a:tcPr/>
                </a:tc>
              </a:tr>
              <a:tr h="370840">
                <a:tc>
                  <a:txBody>
                    <a:bodyPr/>
                    <a:lstStyle/>
                    <a:p>
                      <a:r>
                        <a:rPr lang="en-US" dirty="0" smtClean="0"/>
                        <a:t>Health Maintenance</a:t>
                      </a:r>
                      <a:endParaRPr lang="en-US" dirty="0"/>
                    </a:p>
                  </a:txBody>
                  <a:tcPr/>
                </a:tc>
                <a:tc>
                  <a:txBody>
                    <a:bodyPr/>
                    <a:lstStyle/>
                    <a:p>
                      <a:r>
                        <a:rPr lang="en-US" dirty="0" smtClean="0"/>
                        <a:t>Social History</a:t>
                      </a:r>
                      <a:endParaRPr lang="en-US" dirty="0"/>
                    </a:p>
                  </a:txBody>
                  <a:tcPr/>
                </a:tc>
              </a:tr>
            </a:tbl>
          </a:graphicData>
        </a:graphic>
      </p:graphicFrame>
    </p:spTree>
    <p:extLst>
      <p:ext uri="{BB962C8B-B14F-4D97-AF65-F5344CB8AC3E}">
        <p14:creationId xmlns:p14="http://schemas.microsoft.com/office/powerpoint/2010/main" val="1969901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3323</Words>
  <Application>Microsoft Office PowerPoint</Application>
  <PresentationFormat>Widescreen</PresentationFormat>
  <Paragraphs>237</Paragraphs>
  <Slides>16</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Calibri Light</vt:lpstr>
      <vt:lpstr>Office Theme</vt:lpstr>
      <vt:lpstr>Bitmap Image</vt:lpstr>
      <vt:lpstr>  Problem Management Module: An Innovative System to Improve Problem List Workflow</vt:lpstr>
      <vt:lpstr>Authors</vt:lpstr>
      <vt:lpstr>Background</vt:lpstr>
      <vt:lpstr>Objective</vt:lpstr>
      <vt:lpstr>Setting</vt:lpstr>
      <vt:lpstr>Master Problem List</vt:lpstr>
      <vt:lpstr>Smart Search</vt:lpstr>
      <vt:lpstr>Feedback Mechanism</vt:lpstr>
      <vt:lpstr>Problem Evolution</vt:lpstr>
      <vt:lpstr>New Problem Indicator</vt:lpstr>
      <vt:lpstr>No Known Problems</vt:lpstr>
      <vt:lpstr>Timeline View</vt:lpstr>
      <vt:lpstr>Views / Tension</vt:lpstr>
      <vt:lpstr>Results </vt:lpstr>
      <vt:lpstr>Discussion</vt:lpstr>
      <vt:lpstr>Questions?</vt:lpstr>
    </vt:vector>
  </TitlesOfParts>
  <Company>Intermountain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Management Module</dc:title>
  <dc:creator>Chad Hodge</dc:creator>
  <cp:lastModifiedBy>Chad Hodge</cp:lastModifiedBy>
  <cp:revision>100</cp:revision>
  <dcterms:created xsi:type="dcterms:W3CDTF">2014-08-25T21:28:26Z</dcterms:created>
  <dcterms:modified xsi:type="dcterms:W3CDTF">2014-10-12T17:59:47Z</dcterms:modified>
</cp:coreProperties>
</file>